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2" r:id="rId3"/>
    <p:sldId id="286" r:id="rId4"/>
    <p:sldId id="263" r:id="rId5"/>
    <p:sldId id="264" r:id="rId6"/>
    <p:sldId id="265" r:id="rId7"/>
    <p:sldId id="266" r:id="rId8"/>
    <p:sldId id="267" r:id="rId9"/>
    <p:sldId id="268" r:id="rId10"/>
    <p:sldId id="274" r:id="rId11"/>
    <p:sldId id="275" r:id="rId12"/>
    <p:sldId id="276" r:id="rId13"/>
    <p:sldId id="278" r:id="rId14"/>
    <p:sldId id="279" r:id="rId15"/>
    <p:sldId id="280" r:id="rId16"/>
    <p:sldId id="269" r:id="rId17"/>
    <p:sldId id="270" r:id="rId18"/>
    <p:sldId id="272" r:id="rId19"/>
    <p:sldId id="273" r:id="rId20"/>
    <p:sldId id="271" r:id="rId21"/>
    <p:sldId id="281" r:id="rId22"/>
    <p:sldId id="282" r:id="rId23"/>
    <p:sldId id="283" r:id="rId24"/>
    <p:sldId id="284" r:id="rId25"/>
    <p:sldId id="285" r:id="rId26"/>
    <p:sldId id="287" r:id="rId27"/>
    <p:sldId id="288"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93"/>
    <p:restoredTop sz="79696"/>
  </p:normalViewPr>
  <p:slideViewPr>
    <p:cSldViewPr snapToGrid="0" snapToObjects="1">
      <p:cViewPr>
        <p:scale>
          <a:sx n="75" d="100"/>
          <a:sy n="75" d="100"/>
        </p:scale>
        <p:origin x="180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DAFC-323A-2743-916F-AC77FC9E6769}" type="datetimeFigureOut">
              <a:rPr lang="en-US" smtClean="0"/>
              <a:t>4/6/17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22D7B-AB41-7549-A176-924FFF4437EB}" type="slidenum">
              <a:rPr lang="en-US" smtClean="0"/>
              <a:t>‹#›</a:t>
            </a:fld>
            <a:endParaRPr lang="en-US"/>
          </a:p>
        </p:txBody>
      </p:sp>
    </p:spTree>
    <p:extLst>
      <p:ext uri="{BB962C8B-B14F-4D97-AF65-F5344CB8AC3E}">
        <p14:creationId xmlns:p14="http://schemas.microsoft.com/office/powerpoint/2010/main" val="16152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a:t>
            </a:fld>
            <a:endParaRPr lang="en-US"/>
          </a:p>
        </p:txBody>
      </p:sp>
    </p:spTree>
    <p:extLst>
      <p:ext uri="{BB962C8B-B14F-4D97-AF65-F5344CB8AC3E}">
        <p14:creationId xmlns:p14="http://schemas.microsoft.com/office/powerpoint/2010/main" val="99163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can be represented as a linear regression problem or not?</a:t>
            </a:r>
          </a:p>
          <a:p>
            <a:r>
              <a:rPr lang="en-US" baseline="0" dirty="0" smtClean="0"/>
              <a:t>This is a classification problem with a decision boundary of .5</a:t>
            </a:r>
          </a:p>
          <a:p>
            <a:endParaRPr lang="en-US" baseline="0" dirty="0" smtClean="0"/>
          </a:p>
          <a:p>
            <a:r>
              <a:rPr lang="en-US" sz="1200" b="0" i="0" kern="1200" dirty="0" smtClean="0">
                <a:solidFill>
                  <a:schemeClr val="tx1"/>
                </a:solidFill>
                <a:effectLst/>
                <a:latin typeface="+mn-lt"/>
                <a:ea typeface="+mn-ea"/>
                <a:cs typeface="+mn-cs"/>
              </a:rPr>
              <a:t>If X is a feature vector with x</a:t>
            </a:r>
            <a:r>
              <a:rPr lang="en-US" sz="1200" b="0" i="0" kern="1200" baseline="-25000" dirty="0" smtClean="0">
                <a:solidFill>
                  <a:schemeClr val="tx1"/>
                </a:solidFill>
                <a:effectLst/>
                <a:latin typeface="+mn-lt"/>
                <a:ea typeface="+mn-ea"/>
                <a:cs typeface="+mn-cs"/>
              </a:rPr>
              <a:t>0</a:t>
            </a:r>
            <a:r>
              <a:rPr lang="en-US" sz="1200" b="0" i="0" kern="1200" dirty="0" smtClean="0">
                <a:solidFill>
                  <a:schemeClr val="tx1"/>
                </a:solidFill>
                <a:effectLst/>
                <a:latin typeface="+mn-lt"/>
                <a:ea typeface="+mn-ea"/>
                <a:cs typeface="+mn-cs"/>
              </a:rPr>
              <a:t> = 1 (as always) and x</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tumourSize</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h</a:t>
            </a:r>
            <a:r>
              <a:rPr lang="en-US" sz="1200" b="0" i="0" kern="1200" baseline="-25000" dirty="0" err="1" smtClean="0">
                <a:solidFill>
                  <a:schemeClr val="tx1"/>
                </a:solidFill>
                <a:effectLst/>
                <a:latin typeface="+mn-lt"/>
                <a:ea typeface="+mn-ea"/>
                <a:cs typeface="+mn-cs"/>
              </a:rPr>
              <a:t>θ</a:t>
            </a:r>
            <a:r>
              <a:rPr lang="en-US" sz="1200" b="0" i="0" kern="1200" dirty="0" smtClean="0">
                <a:solidFill>
                  <a:schemeClr val="tx1"/>
                </a:solidFill>
                <a:effectLst/>
                <a:latin typeface="+mn-lt"/>
                <a:ea typeface="+mn-ea"/>
                <a:cs typeface="+mn-cs"/>
              </a:rPr>
              <a:t>(x) = 0.7</a:t>
            </a:r>
          </a:p>
          <a:p>
            <a:pPr lvl="1"/>
            <a:r>
              <a:rPr lang="en-US" sz="1200" b="0" i="0" kern="1200" dirty="0" smtClean="0">
                <a:solidFill>
                  <a:schemeClr val="tx1"/>
                </a:solidFill>
                <a:effectLst/>
                <a:latin typeface="+mn-lt"/>
                <a:ea typeface="+mn-ea"/>
                <a:cs typeface="+mn-cs"/>
              </a:rPr>
              <a:t>Tells a patient they have a 70% chance of a tumor being malignant</a:t>
            </a:r>
          </a:p>
          <a:p>
            <a:pPr lvl="1"/>
            <a:endParaRPr lang="en-US" sz="1200" b="0" i="0" kern="1200" dirty="0" smtClean="0">
              <a:solidFill>
                <a:schemeClr val="tx1"/>
              </a:solidFill>
              <a:effectLst/>
              <a:latin typeface="+mn-lt"/>
              <a:ea typeface="+mn-ea"/>
              <a:cs typeface="+mn-cs"/>
            </a:endParaRPr>
          </a:p>
          <a:p>
            <a:pPr lvl="1"/>
            <a:r>
              <a:rPr lang="mr-IN" sz="1200" b="0" i="0" u="none" strike="noStrike" kern="1200" dirty="0" err="1" smtClean="0">
                <a:solidFill>
                  <a:schemeClr val="tx1"/>
                </a:solidFill>
                <a:effectLst/>
                <a:latin typeface="+mn-lt"/>
                <a:ea typeface="+mn-ea"/>
                <a:cs typeface="+mn-cs"/>
              </a:rPr>
              <a:t>z</a:t>
            </a:r>
            <a:r>
              <a:rPr lang="mr-IN" sz="1200" b="0" i="0" u="none" strike="noStrike" kern="1200" dirty="0" smtClean="0">
                <a:solidFill>
                  <a:schemeClr val="tx1"/>
                </a:solidFill>
                <a:effectLst/>
                <a:latin typeface="+mn-lt"/>
                <a:ea typeface="+mn-ea"/>
                <a:cs typeface="+mn-cs"/>
              </a:rPr>
              <a:t>=0,e0=1⇒g(</a:t>
            </a:r>
            <a:r>
              <a:rPr lang="mr-IN" sz="1200" b="0" i="0" u="none" strike="noStrike" kern="1200" dirty="0" err="1" smtClean="0">
                <a:solidFill>
                  <a:schemeClr val="tx1"/>
                </a:solidFill>
                <a:effectLst/>
                <a:latin typeface="+mn-lt"/>
                <a:ea typeface="+mn-ea"/>
                <a:cs typeface="+mn-cs"/>
              </a:rPr>
              <a:t>z</a:t>
            </a:r>
            <a:r>
              <a:rPr lang="mr-IN" sz="1200" b="0" i="0" u="none" strike="noStrike" kern="1200" dirty="0" smtClean="0">
                <a:solidFill>
                  <a:schemeClr val="tx1"/>
                </a:solidFill>
                <a:effectLst/>
                <a:latin typeface="+mn-lt"/>
                <a:ea typeface="+mn-ea"/>
                <a:cs typeface="+mn-cs"/>
              </a:rPr>
              <a:t>)=1/2z→∞,</a:t>
            </a:r>
            <a:r>
              <a:rPr lang="mr-IN" sz="1200" b="0" i="0" u="none" strike="noStrike" kern="1200" dirty="0" err="1" smtClean="0">
                <a:solidFill>
                  <a:schemeClr val="tx1"/>
                </a:solidFill>
                <a:effectLst/>
                <a:latin typeface="+mn-lt"/>
                <a:ea typeface="+mn-ea"/>
                <a:cs typeface="+mn-cs"/>
              </a:rPr>
              <a:t>e</a:t>
            </a:r>
            <a:r>
              <a:rPr lang="mr-IN" sz="1200" b="0" i="0" u="none" strike="noStrike" kern="1200" dirty="0" smtClean="0">
                <a:solidFill>
                  <a:schemeClr val="tx1"/>
                </a:solidFill>
                <a:effectLst/>
                <a:latin typeface="+mn-lt"/>
                <a:ea typeface="+mn-ea"/>
                <a:cs typeface="+mn-cs"/>
              </a:rPr>
              <a:t>−∞→0⇒g(</a:t>
            </a:r>
            <a:r>
              <a:rPr lang="mr-IN" sz="1200" b="0" i="0" u="none" strike="noStrike" kern="1200" dirty="0" err="1" smtClean="0">
                <a:solidFill>
                  <a:schemeClr val="tx1"/>
                </a:solidFill>
                <a:effectLst/>
                <a:latin typeface="+mn-lt"/>
                <a:ea typeface="+mn-ea"/>
                <a:cs typeface="+mn-cs"/>
              </a:rPr>
              <a:t>z</a:t>
            </a:r>
            <a:r>
              <a:rPr lang="mr-IN" sz="1200" b="0" i="0" u="none" strike="noStrike" kern="1200" dirty="0" smtClean="0">
                <a:solidFill>
                  <a:schemeClr val="tx1"/>
                </a:solidFill>
                <a:effectLst/>
                <a:latin typeface="+mn-lt"/>
                <a:ea typeface="+mn-ea"/>
                <a:cs typeface="+mn-cs"/>
              </a:rPr>
              <a:t>)=1z→−∞,</a:t>
            </a:r>
            <a:r>
              <a:rPr lang="mr-IN" sz="1200" b="0" i="0" u="none" strike="noStrike" kern="1200" dirty="0" err="1" smtClean="0">
                <a:solidFill>
                  <a:schemeClr val="tx1"/>
                </a:solidFill>
                <a:effectLst/>
                <a:latin typeface="+mn-lt"/>
                <a:ea typeface="+mn-ea"/>
                <a:cs typeface="+mn-cs"/>
              </a:rPr>
              <a:t>e</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g</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z</a:t>
            </a:r>
            <a:r>
              <a:rPr lang="mr-IN" sz="1200" b="0" i="0" u="none" strike="noStrike" kern="1200" dirty="0" smtClean="0">
                <a:solidFill>
                  <a:schemeClr val="tx1"/>
                </a:solidFill>
                <a:effectLst/>
                <a:latin typeface="+mn-lt"/>
                <a:ea typeface="+mn-ea"/>
                <a:cs typeface="+mn-cs"/>
              </a:rPr>
              <a:t>)=0</a:t>
            </a:r>
            <a:r>
              <a:rPr lang="mr-IN" dirty="0" smtClean="0"/>
              <a:t/>
            </a:r>
            <a:br>
              <a:rPr lang="mr-IN"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10</a:t>
            </a:fld>
            <a:endParaRPr lang="en-US"/>
          </a:p>
        </p:txBody>
      </p:sp>
    </p:spTree>
    <p:extLst>
      <p:ext uri="{BB962C8B-B14F-4D97-AF65-F5344CB8AC3E}">
        <p14:creationId xmlns:p14="http://schemas.microsoft.com/office/powerpoint/2010/main" val="1578700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decision boundary is a property of the hypothesis means we can create the boundary with the hypothesis and parameters without any data</a:t>
            </a:r>
          </a:p>
          <a:p>
            <a:pPr lvl="1"/>
            <a:r>
              <a:rPr lang="en-US" sz="1200" b="0" i="0" kern="1200" dirty="0" smtClean="0">
                <a:solidFill>
                  <a:schemeClr val="tx1"/>
                </a:solidFill>
                <a:effectLst/>
                <a:latin typeface="+mn-lt"/>
                <a:ea typeface="+mn-ea"/>
                <a:cs typeface="+mn-cs"/>
              </a:rPr>
              <a:t>Later, we use the data to determine the parameter values</a:t>
            </a:r>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11</a:t>
            </a:fld>
            <a:endParaRPr lang="en-US"/>
          </a:p>
        </p:txBody>
      </p:sp>
    </p:spTree>
    <p:extLst>
      <p:ext uri="{BB962C8B-B14F-4D97-AF65-F5344CB8AC3E}">
        <p14:creationId xmlns:p14="http://schemas.microsoft.com/office/powerpoint/2010/main" val="1825746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decision boundary is a property of the hypothesis means we can create the boundary with the hypothesis and parameters without any data</a:t>
            </a:r>
          </a:p>
          <a:p>
            <a:pPr lvl="1"/>
            <a:r>
              <a:rPr lang="en-US" sz="1200" b="0" i="0" kern="1200" dirty="0" smtClean="0">
                <a:solidFill>
                  <a:schemeClr val="tx1"/>
                </a:solidFill>
                <a:effectLst/>
                <a:latin typeface="+mn-lt"/>
                <a:ea typeface="+mn-ea"/>
                <a:cs typeface="+mn-cs"/>
              </a:rPr>
              <a:t>Later, we use the data to determine the parameter values</a:t>
            </a:r>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12</a:t>
            </a:fld>
            <a:endParaRPr lang="en-US"/>
          </a:p>
        </p:txBody>
      </p:sp>
    </p:spTree>
    <p:extLst>
      <p:ext uri="{BB962C8B-B14F-4D97-AF65-F5344CB8AC3E}">
        <p14:creationId xmlns:p14="http://schemas.microsoft.com/office/powerpoint/2010/main" val="79079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Cannot</a:t>
            </a:r>
            <a:r>
              <a:rPr lang="en-US" sz="1200" b="0" i="0" u="none" strike="noStrike" kern="1200" baseline="0" dirty="0" smtClean="0">
                <a:solidFill>
                  <a:schemeClr val="tx1"/>
                </a:solidFill>
                <a:effectLst/>
                <a:latin typeface="+mn-lt"/>
                <a:ea typeface="+mn-ea"/>
                <a:cs typeface="+mn-cs"/>
              </a:rPr>
              <a:t> use the same one as logistic regression due to non convex nature of the cost </a:t>
            </a:r>
            <a:r>
              <a:rPr lang="en-US" sz="1200" b="0" i="0" u="none" strike="noStrike" kern="1200" baseline="0" dirty="0" err="1" smtClean="0">
                <a:solidFill>
                  <a:schemeClr val="tx1"/>
                </a:solidFill>
                <a:effectLst/>
                <a:latin typeface="+mn-lt"/>
                <a:ea typeface="+mn-ea"/>
                <a:cs typeface="+mn-cs"/>
              </a:rPr>
              <a:t>function,multiple</a:t>
            </a:r>
            <a:r>
              <a:rPr lang="en-US" sz="1200" b="0" i="0" u="none" strike="noStrike" kern="1200" baseline="0" dirty="0" smtClean="0">
                <a:solidFill>
                  <a:schemeClr val="tx1"/>
                </a:solidFill>
                <a:effectLst/>
                <a:latin typeface="+mn-lt"/>
                <a:ea typeface="+mn-ea"/>
                <a:cs typeface="+mn-cs"/>
              </a:rPr>
              <a:t> local </a:t>
            </a:r>
            <a:r>
              <a:rPr lang="en-US" sz="1200" b="0" i="0" u="none" strike="noStrike" kern="1200" baseline="0" dirty="0" err="1" smtClean="0">
                <a:solidFill>
                  <a:schemeClr val="tx1"/>
                </a:solidFill>
                <a:effectLst/>
                <a:latin typeface="+mn-lt"/>
                <a:ea typeface="+mn-ea"/>
                <a:cs typeface="+mn-cs"/>
              </a:rPr>
              <a:t>minimaz</a:t>
            </a:r>
            <a:r>
              <a:rPr lang="en-US" sz="1200" b="0" i="0" u="none" strike="noStrike" kern="1200" baseline="0" dirty="0" smtClean="0">
                <a:solidFill>
                  <a:schemeClr val="tx1"/>
                </a:solidFill>
                <a:effectLst/>
                <a:latin typeface="+mn-lt"/>
                <a:ea typeface="+mn-ea"/>
                <a:cs typeface="+mn-cs"/>
              </a:rPr>
              <a:t> no single way for the gradient descent to converge.</a:t>
            </a:r>
            <a:r>
              <a:rPr lang="mr-IN" sz="1200" b="0" i="0" u="none" strike="noStrike" kern="1200" dirty="0" smtClean="0">
                <a:solidFill>
                  <a:schemeClr val="tx1"/>
                </a:solidFill>
                <a:effectLst/>
                <a:latin typeface="+mn-lt"/>
                <a:ea typeface="+mn-ea"/>
                <a:cs typeface="+mn-cs"/>
              </a:rPr>
              <a:t/>
            </a:r>
            <a:br>
              <a:rPr lang="mr-IN" sz="1200" b="0" i="0" u="none" strike="noStrike" kern="1200" dirty="0" smtClean="0">
                <a:solidFill>
                  <a:schemeClr val="tx1"/>
                </a:solidFill>
                <a:effectLst/>
                <a:latin typeface="+mn-lt"/>
                <a:ea typeface="+mn-ea"/>
                <a:cs typeface="+mn-cs"/>
              </a:rPr>
            </a:br>
            <a:r>
              <a:rPr lang="mr-IN" sz="1200" b="0" i="0" u="none" strike="noStrike" kern="1200" dirty="0" err="1" smtClean="0">
                <a:solidFill>
                  <a:schemeClr val="tx1"/>
                </a:solidFill>
                <a:effectLst/>
                <a:latin typeface="+mn-lt"/>
                <a:ea typeface="+mn-ea"/>
                <a:cs typeface="+mn-cs"/>
              </a:rPr>
              <a:t>Cost</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)=0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yCost</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=0andhθ(</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)→1Cost(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=1andhθ(</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)→0</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13</a:t>
            </a:fld>
            <a:endParaRPr lang="en-US"/>
          </a:p>
        </p:txBody>
      </p:sp>
    </p:spTree>
    <p:extLst>
      <p:ext uri="{BB962C8B-B14F-4D97-AF65-F5344CB8AC3E}">
        <p14:creationId xmlns:p14="http://schemas.microsoft.com/office/powerpoint/2010/main" val="2103227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Cannot</a:t>
            </a:r>
            <a:r>
              <a:rPr lang="en-US" sz="1200" b="0" i="0" u="none" strike="noStrike" kern="1200" baseline="0" dirty="0" smtClean="0">
                <a:solidFill>
                  <a:schemeClr val="tx1"/>
                </a:solidFill>
                <a:effectLst/>
                <a:latin typeface="+mn-lt"/>
                <a:ea typeface="+mn-ea"/>
                <a:cs typeface="+mn-cs"/>
              </a:rPr>
              <a:t> use the same one as logistic regression due to non convex nature of the cost </a:t>
            </a:r>
            <a:r>
              <a:rPr lang="en-US" sz="1200" b="0" i="0" u="none" strike="noStrike" kern="1200" baseline="0" dirty="0" err="1" smtClean="0">
                <a:solidFill>
                  <a:schemeClr val="tx1"/>
                </a:solidFill>
                <a:effectLst/>
                <a:latin typeface="+mn-lt"/>
                <a:ea typeface="+mn-ea"/>
                <a:cs typeface="+mn-cs"/>
              </a:rPr>
              <a:t>function,multiple</a:t>
            </a:r>
            <a:r>
              <a:rPr lang="en-US" sz="1200" b="0" i="0" u="none" strike="noStrike" kern="1200" baseline="0" dirty="0" smtClean="0">
                <a:solidFill>
                  <a:schemeClr val="tx1"/>
                </a:solidFill>
                <a:effectLst/>
                <a:latin typeface="+mn-lt"/>
                <a:ea typeface="+mn-ea"/>
                <a:cs typeface="+mn-cs"/>
              </a:rPr>
              <a:t> local </a:t>
            </a:r>
            <a:r>
              <a:rPr lang="en-US" sz="1200" b="0" i="0" u="none" strike="noStrike" kern="1200" baseline="0" dirty="0" err="1" smtClean="0">
                <a:solidFill>
                  <a:schemeClr val="tx1"/>
                </a:solidFill>
                <a:effectLst/>
                <a:latin typeface="+mn-lt"/>
                <a:ea typeface="+mn-ea"/>
                <a:cs typeface="+mn-cs"/>
              </a:rPr>
              <a:t>minimaz</a:t>
            </a:r>
            <a:r>
              <a:rPr lang="en-US" sz="1200" b="0" i="0" u="none" strike="noStrike" kern="1200" baseline="0" dirty="0" smtClean="0">
                <a:solidFill>
                  <a:schemeClr val="tx1"/>
                </a:solidFill>
                <a:effectLst/>
                <a:latin typeface="+mn-lt"/>
                <a:ea typeface="+mn-ea"/>
                <a:cs typeface="+mn-cs"/>
              </a:rPr>
              <a:t> no single way for the gradient descent to converge.</a:t>
            </a:r>
            <a:r>
              <a:rPr lang="mr-IN" sz="1200" b="0" i="0" u="none" strike="noStrike" kern="1200" dirty="0" smtClean="0">
                <a:solidFill>
                  <a:schemeClr val="tx1"/>
                </a:solidFill>
                <a:effectLst/>
                <a:latin typeface="+mn-lt"/>
                <a:ea typeface="+mn-ea"/>
                <a:cs typeface="+mn-cs"/>
              </a:rPr>
              <a:t/>
            </a:r>
            <a:br>
              <a:rPr lang="mr-IN" sz="1200" b="0" i="0" u="none" strike="noStrike" kern="1200" dirty="0" smtClean="0">
                <a:solidFill>
                  <a:schemeClr val="tx1"/>
                </a:solidFill>
                <a:effectLst/>
                <a:latin typeface="+mn-lt"/>
                <a:ea typeface="+mn-ea"/>
                <a:cs typeface="+mn-cs"/>
              </a:rPr>
            </a:br>
            <a:r>
              <a:rPr lang="mr-IN" sz="1200" b="0" i="0" u="none" strike="noStrike" kern="1200" dirty="0" err="1" smtClean="0">
                <a:solidFill>
                  <a:schemeClr val="tx1"/>
                </a:solidFill>
                <a:effectLst/>
                <a:latin typeface="+mn-lt"/>
                <a:ea typeface="+mn-ea"/>
                <a:cs typeface="+mn-cs"/>
              </a:rPr>
              <a:t>Cost</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)=0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yCost</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=0andhθ(</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)→1Cost(</a:t>
            </a:r>
            <a:r>
              <a:rPr lang="mr-IN" sz="1200" b="0" i="0" u="none" strike="noStrike" kern="1200" dirty="0" err="1" smtClean="0">
                <a:solidFill>
                  <a:schemeClr val="tx1"/>
                </a:solidFill>
                <a:effectLst/>
                <a:latin typeface="+mn-lt"/>
                <a:ea typeface="+mn-ea"/>
                <a:cs typeface="+mn-cs"/>
              </a:rPr>
              <a:t>hθ</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if</a:t>
            </a:r>
            <a:r>
              <a:rPr lang="mr-IN" sz="1200" b="0" i="0" u="none" strike="noStrike" kern="1200" dirty="0" smtClean="0">
                <a:solidFill>
                  <a:schemeClr val="tx1"/>
                </a:solidFill>
                <a:effectLst/>
                <a:latin typeface="+mn-lt"/>
                <a:ea typeface="+mn-ea"/>
                <a:cs typeface="+mn-cs"/>
              </a:rPr>
              <a:t> </a:t>
            </a:r>
            <a:r>
              <a:rPr lang="mr-IN" sz="1200" b="0" i="0" u="none" strike="noStrike" kern="1200" dirty="0" err="1" smtClean="0">
                <a:solidFill>
                  <a:schemeClr val="tx1"/>
                </a:solidFill>
                <a:effectLst/>
                <a:latin typeface="+mn-lt"/>
                <a:ea typeface="+mn-ea"/>
                <a:cs typeface="+mn-cs"/>
              </a:rPr>
              <a:t>y</a:t>
            </a:r>
            <a:r>
              <a:rPr lang="mr-IN" sz="1200" b="0" i="0" u="none" strike="noStrike" kern="1200" dirty="0" smtClean="0">
                <a:solidFill>
                  <a:schemeClr val="tx1"/>
                </a:solidFill>
                <a:effectLst/>
                <a:latin typeface="+mn-lt"/>
                <a:ea typeface="+mn-ea"/>
                <a:cs typeface="+mn-cs"/>
              </a:rPr>
              <a:t>=1andhθ(</a:t>
            </a:r>
            <a:r>
              <a:rPr lang="mr-IN" sz="1200" b="0" i="0" u="none" strike="noStrike" kern="1200" dirty="0" err="1" smtClean="0">
                <a:solidFill>
                  <a:schemeClr val="tx1"/>
                </a:solidFill>
                <a:effectLst/>
                <a:latin typeface="+mn-lt"/>
                <a:ea typeface="+mn-ea"/>
                <a:cs typeface="+mn-cs"/>
              </a:rPr>
              <a:t>x</a:t>
            </a:r>
            <a:r>
              <a:rPr lang="mr-IN" sz="1200" b="0" i="0" u="none" strike="noStrike" kern="1200" dirty="0" smtClean="0">
                <a:solidFill>
                  <a:schemeClr val="tx1"/>
                </a:solidFill>
                <a:effectLst/>
                <a:latin typeface="+mn-lt"/>
                <a:ea typeface="+mn-ea"/>
                <a:cs typeface="+mn-cs"/>
              </a:rPr>
              <a:t>)→0</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14</a:t>
            </a:fld>
            <a:endParaRPr lang="en-US"/>
          </a:p>
        </p:txBody>
      </p:sp>
    </p:spTree>
    <p:extLst>
      <p:ext uri="{BB962C8B-B14F-4D97-AF65-F5344CB8AC3E}">
        <p14:creationId xmlns:p14="http://schemas.microsoft.com/office/powerpoint/2010/main" val="2041480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Train a logistic regression classifier </a:t>
            </a:r>
            <a:r>
              <a:rPr lang="en-US" sz="1200" b="0" i="0" u="none" strike="noStrike" kern="1200" dirty="0" err="1" smtClean="0">
                <a:solidFill>
                  <a:schemeClr val="tx1"/>
                </a:solidFill>
                <a:effectLst/>
                <a:latin typeface="+mn-lt"/>
                <a:ea typeface="+mn-ea"/>
                <a:cs typeface="+mn-cs"/>
              </a:rPr>
              <a:t>hθ</a:t>
            </a:r>
            <a:r>
              <a:rPr lang="en-US" sz="1200" b="0" i="0" u="none" strike="noStrike"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for each class￼ to predict the probability that ￼ ￼y =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To make a prediction on a new x, pick the class ￼that maximizes </a:t>
            </a:r>
            <a:r>
              <a:rPr lang="en-US" sz="1200" b="0" i="0" u="none" strike="noStrike" kern="1200" dirty="0" err="1" smtClean="0">
                <a:solidFill>
                  <a:schemeClr val="tx1"/>
                </a:solidFill>
                <a:effectLst/>
                <a:latin typeface="+mn-lt"/>
                <a:ea typeface="+mn-ea"/>
                <a:cs typeface="+mn-cs"/>
              </a:rPr>
              <a:t>hθ</a:t>
            </a:r>
            <a:r>
              <a:rPr lang="en-US" sz="1200" b="0" i="0" u="none" strike="noStrike" kern="1200" dirty="0" smtClean="0">
                <a:solidFill>
                  <a:schemeClr val="tx1"/>
                </a:solidFill>
                <a:effectLst/>
                <a:latin typeface="+mn-lt"/>
                <a:ea typeface="+mn-ea"/>
                <a:cs typeface="+mn-cs"/>
              </a:rPr>
              <a:t>(x)</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15</a:t>
            </a:fld>
            <a:endParaRPr lang="en-US"/>
          </a:p>
        </p:txBody>
      </p:sp>
    </p:spTree>
    <p:extLst>
      <p:ext uri="{BB962C8B-B14F-4D97-AF65-F5344CB8AC3E}">
        <p14:creationId xmlns:p14="http://schemas.microsoft.com/office/powerpoint/2010/main" val="715177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16</a:t>
            </a:fld>
            <a:endParaRPr lang="en-US"/>
          </a:p>
        </p:txBody>
      </p:sp>
    </p:spTree>
    <p:extLst>
      <p:ext uri="{BB962C8B-B14F-4D97-AF65-F5344CB8AC3E}">
        <p14:creationId xmlns:p14="http://schemas.microsoft.com/office/powerpoint/2010/main" val="1156325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17</a:t>
            </a:fld>
            <a:endParaRPr lang="en-US"/>
          </a:p>
        </p:txBody>
      </p:sp>
    </p:spTree>
    <p:extLst>
      <p:ext uri="{BB962C8B-B14F-4D97-AF65-F5344CB8AC3E}">
        <p14:creationId xmlns:p14="http://schemas.microsoft.com/office/powerpoint/2010/main" val="1603569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Cumulative</a:t>
            </a:r>
            <a:r>
              <a:rPr lang="en-US" baseline="0" dirty="0" smtClean="0"/>
              <a:t> Accuracy Profile</a:t>
            </a:r>
          </a:p>
          <a:p>
            <a:endParaRPr lang="en-US" baseline="0" dirty="0" smtClean="0"/>
          </a:p>
          <a:p>
            <a:r>
              <a:rPr lang="en-US" baseline="0" dirty="0" smtClean="0"/>
              <a:t>Underlying graph </a:t>
            </a:r>
            <a:r>
              <a:rPr lang="mr-IN" baseline="0" dirty="0" smtClean="0"/>
              <a:t>–</a:t>
            </a:r>
            <a:r>
              <a:rPr lang="en-US" baseline="0" dirty="0" smtClean="0"/>
              <a:t> If we have send out emails to people regarding an </a:t>
            </a:r>
            <a:r>
              <a:rPr lang="en-US" baseline="0" dirty="0" err="1" smtClean="0"/>
              <a:t>offer,knowing</a:t>
            </a:r>
            <a:r>
              <a:rPr lang="en-US" baseline="0" dirty="0" smtClean="0"/>
              <a:t> that only 10% of people actually respond to such emails ,How do we create a better model so that we are able to achieve our targets as easily as possible</a:t>
            </a:r>
          </a:p>
          <a:p>
            <a:endParaRPr lang="en-US" baseline="0" dirty="0" smtClean="0"/>
          </a:p>
        </p:txBody>
      </p:sp>
      <p:sp>
        <p:nvSpPr>
          <p:cNvPr id="4" name="Slide Number Placeholder 3"/>
          <p:cNvSpPr>
            <a:spLocks noGrp="1"/>
          </p:cNvSpPr>
          <p:nvPr>
            <p:ph type="sldNum" sz="quarter" idx="10"/>
          </p:nvPr>
        </p:nvSpPr>
        <p:spPr/>
        <p:txBody>
          <a:bodyPr/>
          <a:lstStyle/>
          <a:p>
            <a:fld id="{76022D7B-AB41-7549-A176-924FFF4437EB}" type="slidenum">
              <a:rPr lang="en-US" smtClean="0"/>
              <a:t>18</a:t>
            </a:fld>
            <a:endParaRPr lang="en-US"/>
          </a:p>
        </p:txBody>
      </p:sp>
    </p:spTree>
    <p:extLst>
      <p:ext uri="{BB962C8B-B14F-4D97-AF65-F5344CB8AC3E}">
        <p14:creationId xmlns:p14="http://schemas.microsoft.com/office/powerpoint/2010/main" val="1216329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Cumulative</a:t>
            </a:r>
            <a:r>
              <a:rPr lang="en-US" baseline="0" dirty="0" smtClean="0"/>
              <a:t> Accuracy Profile</a:t>
            </a:r>
          </a:p>
          <a:p>
            <a:endParaRPr lang="en-US" baseline="0" dirty="0" smtClean="0"/>
          </a:p>
          <a:p>
            <a:r>
              <a:rPr lang="en-US" baseline="0" dirty="0" smtClean="0"/>
              <a:t>Underlying graph </a:t>
            </a:r>
            <a:r>
              <a:rPr lang="mr-IN" baseline="0" dirty="0" smtClean="0"/>
              <a:t>–</a:t>
            </a:r>
            <a:r>
              <a:rPr lang="en-US" baseline="0" dirty="0" smtClean="0"/>
              <a:t> If we have send out emails to people regarding an </a:t>
            </a:r>
            <a:r>
              <a:rPr lang="en-US" baseline="0" dirty="0" err="1" smtClean="0"/>
              <a:t>offer,knowing</a:t>
            </a:r>
            <a:r>
              <a:rPr lang="en-US" baseline="0" dirty="0" smtClean="0"/>
              <a:t> that only 10% of people actually respond to such emails ,How do we create a better model so that we are able to achieve our targets as easily </a:t>
            </a:r>
            <a:r>
              <a:rPr lang="en-US" baseline="0" smtClean="0"/>
              <a:t>as possible</a:t>
            </a:r>
          </a:p>
          <a:p>
            <a:endParaRPr lang="en-US" baseline="0" dirty="0" smtClean="0"/>
          </a:p>
        </p:txBody>
      </p:sp>
      <p:sp>
        <p:nvSpPr>
          <p:cNvPr id="4" name="Slide Number Placeholder 3"/>
          <p:cNvSpPr>
            <a:spLocks noGrp="1"/>
          </p:cNvSpPr>
          <p:nvPr>
            <p:ph type="sldNum" sz="quarter" idx="10"/>
          </p:nvPr>
        </p:nvSpPr>
        <p:spPr/>
        <p:txBody>
          <a:bodyPr/>
          <a:lstStyle/>
          <a:p>
            <a:fld id="{76022D7B-AB41-7549-A176-924FFF4437EB}" type="slidenum">
              <a:rPr lang="en-US" smtClean="0"/>
              <a:t>19</a:t>
            </a:fld>
            <a:endParaRPr lang="en-US"/>
          </a:p>
        </p:txBody>
      </p:sp>
    </p:spTree>
    <p:extLst>
      <p:ext uri="{BB962C8B-B14F-4D97-AF65-F5344CB8AC3E}">
        <p14:creationId xmlns:p14="http://schemas.microsoft.com/office/powerpoint/2010/main" val="177925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a:t>
            </a:fld>
            <a:endParaRPr lang="en-US"/>
          </a:p>
        </p:txBody>
      </p:sp>
    </p:spTree>
    <p:extLst>
      <p:ext uri="{BB962C8B-B14F-4D97-AF65-F5344CB8AC3E}">
        <p14:creationId xmlns:p14="http://schemas.microsoft.com/office/powerpoint/2010/main" val="1704178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20</a:t>
            </a:fld>
            <a:endParaRPr lang="en-US"/>
          </a:p>
        </p:txBody>
      </p:sp>
    </p:spTree>
    <p:extLst>
      <p:ext uri="{BB962C8B-B14F-4D97-AF65-F5344CB8AC3E}">
        <p14:creationId xmlns:p14="http://schemas.microsoft.com/office/powerpoint/2010/main" val="1914458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21</a:t>
            </a:fld>
            <a:endParaRPr lang="en-US"/>
          </a:p>
        </p:txBody>
      </p:sp>
    </p:spTree>
    <p:extLst>
      <p:ext uri="{BB962C8B-B14F-4D97-AF65-F5344CB8AC3E}">
        <p14:creationId xmlns:p14="http://schemas.microsoft.com/office/powerpoint/2010/main" val="774264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22</a:t>
            </a:fld>
            <a:endParaRPr lang="en-US"/>
          </a:p>
        </p:txBody>
      </p:sp>
    </p:spTree>
    <p:extLst>
      <p:ext uri="{BB962C8B-B14F-4D97-AF65-F5344CB8AC3E}">
        <p14:creationId xmlns:p14="http://schemas.microsoft.com/office/powerpoint/2010/main" val="2128080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23</a:t>
            </a:fld>
            <a:endParaRPr lang="en-US"/>
          </a:p>
        </p:txBody>
      </p:sp>
    </p:spTree>
    <p:extLst>
      <p:ext uri="{BB962C8B-B14F-4D97-AF65-F5344CB8AC3E}">
        <p14:creationId xmlns:p14="http://schemas.microsoft.com/office/powerpoint/2010/main" val="132810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24</a:t>
            </a:fld>
            <a:endParaRPr lang="en-US"/>
          </a:p>
        </p:txBody>
      </p:sp>
    </p:spTree>
    <p:extLst>
      <p:ext uri="{BB962C8B-B14F-4D97-AF65-F5344CB8AC3E}">
        <p14:creationId xmlns:p14="http://schemas.microsoft.com/office/powerpoint/2010/main" val="299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λ</a:t>
            </a:r>
            <a:r>
              <a:rPr lang="en-US" sz="1200" b="0" i="0" kern="1200" dirty="0" smtClean="0">
                <a:solidFill>
                  <a:schemeClr val="tx1"/>
                </a:solidFill>
                <a:effectLst/>
                <a:latin typeface="+mn-lt"/>
                <a:ea typeface="+mn-ea"/>
                <a:cs typeface="+mn-cs"/>
              </a:rPr>
              <a:t>, or lambda, is the </a:t>
            </a:r>
            <a:r>
              <a:rPr lang="en-US" sz="1200" b="1" i="0" kern="1200" dirty="0" smtClean="0">
                <a:solidFill>
                  <a:schemeClr val="tx1"/>
                </a:solidFill>
                <a:effectLst/>
                <a:latin typeface="+mn-lt"/>
                <a:ea typeface="+mn-ea"/>
                <a:cs typeface="+mn-cs"/>
              </a:rPr>
              <a:t>regularization parameter</a:t>
            </a:r>
            <a:r>
              <a:rPr lang="en-US" sz="1200" b="0" i="0" kern="1200" dirty="0" smtClean="0">
                <a:solidFill>
                  <a:schemeClr val="tx1"/>
                </a:solidFill>
                <a:effectLst/>
                <a:latin typeface="+mn-lt"/>
                <a:ea typeface="+mn-ea"/>
                <a:cs typeface="+mn-cs"/>
              </a:rPr>
              <a:t>. It determines how much the costs of our theta parameters are inflated.</a:t>
            </a:r>
          </a:p>
          <a:p>
            <a:r>
              <a:rPr lang="en-US" sz="1200" b="0" i="0" kern="1200" dirty="0" smtClean="0">
                <a:solidFill>
                  <a:schemeClr val="tx1"/>
                </a:solidFill>
                <a:effectLst/>
                <a:latin typeface="+mn-lt"/>
                <a:ea typeface="+mn-ea"/>
                <a:cs typeface="+mn-cs"/>
              </a:rPr>
              <a:t>Using the above cost function with the extra summation, we can smooth the output of our hypothesis function to reduce overfitting. If lambda is chosen to be too large, it may smooth out the function too much and cause </a:t>
            </a:r>
            <a:r>
              <a:rPr lang="en-US" sz="1200" b="0" i="0" kern="1200" dirty="0" err="1" smtClean="0">
                <a:solidFill>
                  <a:schemeClr val="tx1"/>
                </a:solidFill>
                <a:effectLst/>
                <a:latin typeface="+mn-lt"/>
                <a:ea typeface="+mn-ea"/>
                <a:cs typeface="+mn-cs"/>
              </a:rPr>
              <a:t>underfitting</a:t>
            </a:r>
            <a:r>
              <a:rPr lang="en-US" sz="1200" b="0" i="0" kern="1200" dirty="0" smtClean="0">
                <a:solidFill>
                  <a:schemeClr val="tx1"/>
                </a:solidFill>
                <a:effectLst/>
                <a:latin typeface="+mn-lt"/>
                <a:ea typeface="+mn-ea"/>
                <a:cs typeface="+mn-cs"/>
              </a:rPr>
              <a:t>. Hence, what would happen if </a:t>
            </a:r>
            <a:r>
              <a:rPr lang="en-US" sz="1200" b="0" i="0" u="none" strike="noStrike" kern="1200" dirty="0" err="1" smtClean="0">
                <a:solidFill>
                  <a:schemeClr val="tx1"/>
                </a:solidFill>
                <a:effectLst/>
                <a:latin typeface="+mn-lt"/>
                <a:ea typeface="+mn-ea"/>
                <a:cs typeface="+mn-cs"/>
              </a:rPr>
              <a:t>λ</a:t>
            </a:r>
            <a:r>
              <a:rPr lang="en-US" sz="1200" b="0" i="0" u="none" strike="noStrike" kern="1200" dirty="0" smtClean="0">
                <a:solidFill>
                  <a:schemeClr val="tx1"/>
                </a:solidFill>
                <a:effectLst/>
                <a:latin typeface="+mn-lt"/>
                <a:ea typeface="+mn-ea"/>
                <a:cs typeface="+mn-cs"/>
              </a:rPr>
              <a:t>=0</a:t>
            </a:r>
            <a:r>
              <a:rPr lang="en-US" sz="1200" b="0" i="0" kern="1200" dirty="0" smtClean="0">
                <a:solidFill>
                  <a:schemeClr val="tx1"/>
                </a:solidFill>
                <a:effectLst/>
                <a:latin typeface="+mn-lt"/>
                <a:ea typeface="+mn-ea"/>
                <a:cs typeface="+mn-cs"/>
              </a:rPr>
              <a:t> or is too small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022D7B-AB41-7549-A176-924FFF4437EB}" type="slidenum">
              <a:rPr lang="en-US" smtClean="0"/>
              <a:t>25</a:t>
            </a:fld>
            <a:endParaRPr lang="en-US"/>
          </a:p>
        </p:txBody>
      </p:sp>
    </p:spTree>
    <p:extLst>
      <p:ext uri="{BB962C8B-B14F-4D97-AF65-F5344CB8AC3E}">
        <p14:creationId xmlns:p14="http://schemas.microsoft.com/office/powerpoint/2010/main" val="1842199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first term in the above equation, </a:t>
            </a:r>
            <a:r>
              <a:rPr lang="en-US" sz="1200" b="0" i="0" u="none" strike="noStrike" kern="1200" dirty="0" smtClean="0">
                <a:solidFill>
                  <a:schemeClr val="tx1"/>
                </a:solidFill>
                <a:effectLst/>
                <a:latin typeface="+mn-lt"/>
                <a:ea typeface="+mn-ea"/>
                <a:cs typeface="+mn-cs"/>
              </a:rPr>
              <a:t>1−α</a:t>
            </a:r>
            <a:r>
              <a:rPr lang="en-US" sz="1200" b="0" i="0" u="none" strike="noStrike" kern="1200" dirty="0" err="1" smtClean="0">
                <a:solidFill>
                  <a:schemeClr val="tx1"/>
                </a:solidFill>
                <a:effectLst/>
                <a:latin typeface="+mn-lt"/>
                <a:ea typeface="+mn-ea"/>
                <a:cs typeface="+mn-cs"/>
              </a:rPr>
              <a:t>λm</a:t>
            </a:r>
            <a:r>
              <a:rPr lang="en-US" sz="1200" b="0" i="0" kern="1200" dirty="0" smtClean="0">
                <a:solidFill>
                  <a:schemeClr val="tx1"/>
                </a:solidFill>
                <a:effectLst/>
                <a:latin typeface="+mn-lt"/>
                <a:ea typeface="+mn-ea"/>
                <a:cs typeface="+mn-cs"/>
              </a:rPr>
              <a:t> will always be less than 1. Intuitively you can see it as reducing the value of </a:t>
            </a:r>
            <a:r>
              <a:rPr lang="en-US" sz="1200" b="0" i="0" u="none" strike="noStrike" kern="1200" dirty="0" err="1" smtClean="0">
                <a:solidFill>
                  <a:schemeClr val="tx1"/>
                </a:solidFill>
                <a:effectLst/>
                <a:latin typeface="+mn-lt"/>
                <a:ea typeface="+mn-ea"/>
                <a:cs typeface="+mn-cs"/>
              </a:rPr>
              <a:t>θj</a:t>
            </a:r>
            <a:r>
              <a:rPr lang="en-US" sz="1200" b="0" i="0" kern="1200" dirty="0" smtClean="0">
                <a:solidFill>
                  <a:schemeClr val="tx1"/>
                </a:solidFill>
                <a:effectLst/>
                <a:latin typeface="+mn-lt"/>
                <a:ea typeface="+mn-ea"/>
                <a:cs typeface="+mn-cs"/>
              </a:rPr>
              <a:t> by some amount on every update. Notice that the second term is now exactly the same as it was before.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022D7B-AB41-7549-A176-924FFF4437EB}" type="slidenum">
              <a:rPr lang="en-US" smtClean="0"/>
              <a:t>26</a:t>
            </a:fld>
            <a:endParaRPr lang="en-US"/>
          </a:p>
        </p:txBody>
      </p:sp>
    </p:spTree>
    <p:extLst>
      <p:ext uri="{BB962C8B-B14F-4D97-AF65-F5344CB8AC3E}">
        <p14:creationId xmlns:p14="http://schemas.microsoft.com/office/powerpoint/2010/main" val="147183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second sum, </a:t>
            </a:r>
            <a:r>
              <a:rPr lang="en-US" sz="1200" b="0" i="0" u="none" strike="noStrike" kern="1200" dirty="0" smtClean="0">
                <a:solidFill>
                  <a:schemeClr val="tx1"/>
                </a:solidFill>
                <a:effectLst/>
                <a:latin typeface="+mn-lt"/>
                <a:ea typeface="+mn-ea"/>
                <a:cs typeface="+mn-cs"/>
              </a:rPr>
              <a:t>∑</a:t>
            </a:r>
            <a:r>
              <a:rPr lang="en-US" sz="1200" b="0" i="0" u="none" strike="noStrike" kern="1200" dirty="0" err="1" smtClean="0">
                <a:solidFill>
                  <a:schemeClr val="tx1"/>
                </a:solidFill>
                <a:effectLst/>
                <a:latin typeface="+mn-lt"/>
                <a:ea typeface="+mn-ea"/>
                <a:cs typeface="+mn-cs"/>
              </a:rPr>
              <a:t>nj</a:t>
            </a:r>
            <a:r>
              <a:rPr lang="en-US" sz="1200" b="0" i="0" u="none" strike="noStrike" kern="1200" dirty="0" smtClean="0">
                <a:solidFill>
                  <a:schemeClr val="tx1"/>
                </a:solidFill>
                <a:effectLst/>
                <a:latin typeface="+mn-lt"/>
                <a:ea typeface="+mn-ea"/>
                <a:cs typeface="+mn-cs"/>
              </a:rPr>
              <a:t>=1θ2j</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means to explicitly exclude</a:t>
            </a:r>
            <a:r>
              <a:rPr lang="en-US" sz="1200" b="0" i="0" kern="1200" dirty="0" smtClean="0">
                <a:solidFill>
                  <a:schemeClr val="tx1"/>
                </a:solidFill>
                <a:effectLst/>
                <a:latin typeface="+mn-lt"/>
                <a:ea typeface="+mn-ea"/>
                <a:cs typeface="+mn-cs"/>
              </a:rPr>
              <a:t> the bias term, </a:t>
            </a:r>
            <a:r>
              <a:rPr lang="en-US" sz="1200" b="0" i="0" u="none" strike="noStrike" kern="1200" dirty="0" smtClean="0">
                <a:solidFill>
                  <a:schemeClr val="tx1"/>
                </a:solidFill>
                <a:effectLst/>
                <a:latin typeface="+mn-lt"/>
                <a:ea typeface="+mn-ea"/>
                <a:cs typeface="+mn-cs"/>
              </a:rPr>
              <a:t>θ0</a:t>
            </a:r>
            <a:r>
              <a:rPr lang="en-US" sz="1200" b="0" i="0" kern="1200" dirty="0" smtClean="0">
                <a:solidFill>
                  <a:schemeClr val="tx1"/>
                </a:solidFill>
                <a:effectLst/>
                <a:latin typeface="+mn-lt"/>
                <a:ea typeface="+mn-ea"/>
                <a:cs typeface="+mn-cs"/>
              </a:rPr>
              <a:t>. I.e. the </a:t>
            </a:r>
            <a:r>
              <a:rPr lang="en-US" sz="1200" b="0" i="0" kern="1200" dirty="0" err="1" smtClean="0">
                <a:solidFill>
                  <a:schemeClr val="tx1"/>
                </a:solidFill>
                <a:effectLst/>
                <a:latin typeface="+mn-lt"/>
                <a:ea typeface="+mn-ea"/>
                <a:cs typeface="+mn-cs"/>
              </a:rPr>
              <a:t>θ</a:t>
            </a:r>
            <a:r>
              <a:rPr lang="en-US" sz="1200" b="0" i="0" kern="1200" dirty="0" smtClean="0">
                <a:solidFill>
                  <a:schemeClr val="tx1"/>
                </a:solidFill>
                <a:effectLst/>
                <a:latin typeface="+mn-lt"/>
                <a:ea typeface="+mn-ea"/>
                <a:cs typeface="+mn-cs"/>
              </a:rPr>
              <a:t> vector is indexed from 0 to n (holding n+1 values, </a:t>
            </a:r>
            <a:r>
              <a:rPr lang="en-US" sz="1200" b="0" i="0" u="none" strike="noStrike" kern="1200" dirty="0" smtClean="0">
                <a:solidFill>
                  <a:schemeClr val="tx1"/>
                </a:solidFill>
                <a:effectLst/>
                <a:latin typeface="+mn-lt"/>
                <a:ea typeface="+mn-ea"/>
                <a:cs typeface="+mn-cs"/>
              </a:rPr>
              <a:t>θ0</a:t>
            </a:r>
            <a:r>
              <a:rPr lang="en-US" sz="1200" b="0" i="0" kern="1200" dirty="0" smtClean="0">
                <a:solidFill>
                  <a:schemeClr val="tx1"/>
                </a:solidFill>
                <a:effectLst/>
                <a:latin typeface="+mn-lt"/>
                <a:ea typeface="+mn-ea"/>
                <a:cs typeface="+mn-cs"/>
              </a:rPr>
              <a:t> through </a:t>
            </a:r>
            <a:r>
              <a:rPr lang="en-US" sz="1200" b="0" i="0" u="none" strike="noStrike" kern="1200" dirty="0" err="1" smtClean="0">
                <a:solidFill>
                  <a:schemeClr val="tx1"/>
                </a:solidFill>
                <a:effectLst/>
                <a:latin typeface="+mn-lt"/>
                <a:ea typeface="+mn-ea"/>
                <a:cs typeface="+mn-cs"/>
              </a:rPr>
              <a:t>θn</a:t>
            </a:r>
            <a:r>
              <a:rPr lang="en-US" sz="1200" b="0" i="0" kern="1200" dirty="0" smtClean="0">
                <a:solidFill>
                  <a:schemeClr val="tx1"/>
                </a:solidFill>
                <a:effectLst/>
                <a:latin typeface="+mn-lt"/>
                <a:ea typeface="+mn-ea"/>
                <a:cs typeface="+mn-cs"/>
              </a:rPr>
              <a:t>), and this sum explicitly skips </a:t>
            </a:r>
            <a:r>
              <a:rPr lang="en-US" sz="1200" b="0" i="0" u="none" strike="noStrike" kern="1200" dirty="0" smtClean="0">
                <a:solidFill>
                  <a:schemeClr val="tx1"/>
                </a:solidFill>
                <a:effectLst/>
                <a:latin typeface="+mn-lt"/>
                <a:ea typeface="+mn-ea"/>
                <a:cs typeface="+mn-cs"/>
              </a:rPr>
              <a:t>θ0</a:t>
            </a:r>
            <a:r>
              <a:rPr lang="en-US" sz="1200" b="0" i="0" kern="1200" dirty="0" smtClean="0">
                <a:solidFill>
                  <a:schemeClr val="tx1"/>
                </a:solidFill>
                <a:effectLst/>
                <a:latin typeface="+mn-lt"/>
                <a:ea typeface="+mn-ea"/>
                <a:cs typeface="+mn-cs"/>
              </a:rPr>
              <a:t>, by running from 1 to n, skipping 0. Thus, when computing the equation, we should continuously update the two following equations: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022D7B-AB41-7549-A176-924FFF4437EB}" type="slidenum">
              <a:rPr lang="en-US" smtClean="0"/>
              <a:t>27</a:t>
            </a:fld>
            <a:endParaRPr lang="en-US"/>
          </a:p>
        </p:txBody>
      </p:sp>
    </p:spTree>
    <p:extLst>
      <p:ext uri="{BB962C8B-B14F-4D97-AF65-F5344CB8AC3E}">
        <p14:creationId xmlns:p14="http://schemas.microsoft.com/office/powerpoint/2010/main" val="679294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022D7B-AB41-7549-A176-924FFF4437EB}" type="slidenum">
              <a:rPr lang="en-US" smtClean="0"/>
              <a:t>28</a:t>
            </a:fld>
            <a:endParaRPr lang="en-US"/>
          </a:p>
        </p:txBody>
      </p:sp>
    </p:spTree>
    <p:extLst>
      <p:ext uri="{BB962C8B-B14F-4D97-AF65-F5344CB8AC3E}">
        <p14:creationId xmlns:p14="http://schemas.microsoft.com/office/powerpoint/2010/main" val="1888438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3</a:t>
            </a:fld>
            <a:endParaRPr lang="en-US"/>
          </a:p>
        </p:txBody>
      </p:sp>
    </p:spTree>
    <p:extLst>
      <p:ext uri="{BB962C8B-B14F-4D97-AF65-F5344CB8AC3E}">
        <p14:creationId xmlns:p14="http://schemas.microsoft.com/office/powerpoint/2010/main" val="143646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4</a:t>
            </a:fld>
            <a:endParaRPr lang="en-US"/>
          </a:p>
        </p:txBody>
      </p:sp>
    </p:spTree>
    <p:extLst>
      <p:ext uri="{BB962C8B-B14F-4D97-AF65-F5344CB8AC3E}">
        <p14:creationId xmlns:p14="http://schemas.microsoft.com/office/powerpoint/2010/main" val="29046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5</a:t>
            </a:fld>
            <a:endParaRPr lang="en-US"/>
          </a:p>
        </p:txBody>
      </p:sp>
    </p:spTree>
    <p:extLst>
      <p:ext uri="{BB962C8B-B14F-4D97-AF65-F5344CB8AC3E}">
        <p14:creationId xmlns:p14="http://schemas.microsoft.com/office/powerpoint/2010/main" val="207718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6</a:t>
            </a:fld>
            <a:endParaRPr lang="en-US"/>
          </a:p>
        </p:txBody>
      </p:sp>
    </p:spTree>
    <p:extLst>
      <p:ext uri="{BB962C8B-B14F-4D97-AF65-F5344CB8AC3E}">
        <p14:creationId xmlns:p14="http://schemas.microsoft.com/office/powerpoint/2010/main" val="1946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7</a:t>
            </a:fld>
            <a:endParaRPr lang="en-US"/>
          </a:p>
        </p:txBody>
      </p:sp>
    </p:spTree>
    <p:extLst>
      <p:ext uri="{BB962C8B-B14F-4D97-AF65-F5344CB8AC3E}">
        <p14:creationId xmlns:p14="http://schemas.microsoft.com/office/powerpoint/2010/main" val="1276842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8</a:t>
            </a:fld>
            <a:endParaRPr lang="en-US"/>
          </a:p>
        </p:txBody>
      </p:sp>
    </p:spTree>
    <p:extLst>
      <p:ext uri="{BB962C8B-B14F-4D97-AF65-F5344CB8AC3E}">
        <p14:creationId xmlns:p14="http://schemas.microsoft.com/office/powerpoint/2010/main" val="1062885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London</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9</a:t>
            </a:fld>
            <a:endParaRPr lang="en-US"/>
          </a:p>
        </p:txBody>
      </p:sp>
    </p:spTree>
    <p:extLst>
      <p:ext uri="{BB962C8B-B14F-4D97-AF65-F5344CB8AC3E}">
        <p14:creationId xmlns:p14="http://schemas.microsoft.com/office/powerpoint/2010/main" val="184243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66232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22009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8021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5755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C93D5D-2745-A04F-AF4B-012EF6F99D82}"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0398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C93D5D-2745-A04F-AF4B-012EF6F99D82}"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9157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C93D5D-2745-A04F-AF4B-012EF6F99D82}" type="datetimeFigureOut">
              <a:rPr lang="en-US" smtClean="0"/>
              <a:t>4/6/17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78070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C93D5D-2745-A04F-AF4B-012EF6F99D82}" type="datetimeFigureOut">
              <a:rPr lang="en-US" smtClean="0"/>
              <a:t>4/6/17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2916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93D5D-2745-A04F-AF4B-012EF6F99D82}" type="datetimeFigureOut">
              <a:rPr lang="en-US" smtClean="0"/>
              <a:t>4/6/17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13526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77870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34094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93D5D-2745-A04F-AF4B-012EF6F99D82}" type="datetimeFigureOut">
              <a:rPr lang="en-US" smtClean="0"/>
              <a:t>4/6/17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FA82A-C916-AE4B-862F-019CA176E13A}" type="slidenum">
              <a:rPr lang="en-US" smtClean="0"/>
              <a:t>‹#›</a:t>
            </a:fld>
            <a:endParaRPr lang="en-US"/>
          </a:p>
        </p:txBody>
      </p:sp>
    </p:spTree>
    <p:extLst>
      <p:ext uri="{BB962C8B-B14F-4D97-AF65-F5344CB8AC3E}">
        <p14:creationId xmlns:p14="http://schemas.microsoft.com/office/powerpoint/2010/main" val="68802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4266"/>
          </a:xfrm>
          <a:prstGeom prst="rect">
            <a:avLst/>
          </a:prstGeom>
        </p:spPr>
      </p:pic>
    </p:spTree>
    <p:extLst>
      <p:ext uri="{BB962C8B-B14F-4D97-AF65-F5344CB8AC3E}">
        <p14:creationId xmlns:p14="http://schemas.microsoft.com/office/powerpoint/2010/main" val="2025728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03866" y="457200"/>
            <a:ext cx="5317067" cy="461665"/>
          </a:xfrm>
          <a:prstGeom prst="rect">
            <a:avLst/>
          </a:prstGeom>
          <a:noFill/>
        </p:spPr>
        <p:txBody>
          <a:bodyPr wrap="square" rtlCol="0">
            <a:spAutoFit/>
          </a:bodyPr>
          <a:lstStyle/>
          <a:p>
            <a:r>
              <a:rPr lang="en-US" sz="2400" b="1" dirty="0" smtClean="0"/>
              <a:t>Decision Boundary</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67" y="1659465"/>
            <a:ext cx="9235008" cy="3386667"/>
          </a:xfrm>
          <a:prstGeom prst="rect">
            <a:avLst/>
          </a:prstGeom>
        </p:spPr>
      </p:pic>
    </p:spTree>
    <p:extLst>
      <p:ext uri="{BB962C8B-B14F-4D97-AF65-F5344CB8AC3E}">
        <p14:creationId xmlns:p14="http://schemas.microsoft.com/office/powerpoint/2010/main" val="792032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303866" y="457200"/>
            <a:ext cx="5317067" cy="461665"/>
          </a:xfrm>
          <a:prstGeom prst="rect">
            <a:avLst/>
          </a:prstGeom>
          <a:noFill/>
        </p:spPr>
        <p:txBody>
          <a:bodyPr wrap="square" rtlCol="0">
            <a:spAutoFit/>
          </a:bodyPr>
          <a:lstStyle/>
          <a:p>
            <a:r>
              <a:rPr lang="en-US" sz="2400" b="1" dirty="0" smtClean="0"/>
              <a:t>Decision Boundary contd..</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3" name="TextBox 2"/>
          <p:cNvSpPr txBox="1"/>
          <p:nvPr/>
        </p:nvSpPr>
        <p:spPr>
          <a:xfrm>
            <a:off x="1303865" y="1100668"/>
            <a:ext cx="5029201" cy="800219"/>
          </a:xfrm>
          <a:prstGeom prst="rect">
            <a:avLst/>
          </a:prstGeom>
          <a:noFill/>
        </p:spPr>
        <p:txBody>
          <a:bodyPr wrap="square" rtlCol="0">
            <a:spAutoFit/>
          </a:bodyPr>
          <a:lstStyle/>
          <a:p>
            <a:r>
              <a:rPr lang="mr-IN" sz="2800" dirty="0" err="1"/>
              <a:t>h</a:t>
            </a:r>
            <a:r>
              <a:rPr lang="mr-IN" sz="2800" baseline="-25000" dirty="0" err="1"/>
              <a:t>θ</a:t>
            </a:r>
            <a:r>
              <a:rPr lang="mr-IN" sz="2800" dirty="0"/>
              <a:t>(</a:t>
            </a:r>
            <a:r>
              <a:rPr lang="mr-IN" sz="2800" dirty="0" err="1"/>
              <a:t>x</a:t>
            </a:r>
            <a:r>
              <a:rPr lang="mr-IN" sz="2800" dirty="0" smtClean="0"/>
              <a:t>)</a:t>
            </a:r>
            <a:r>
              <a:rPr lang="en-US" sz="2800" dirty="0" smtClean="0"/>
              <a:t> </a:t>
            </a:r>
            <a:r>
              <a:rPr lang="mr-IN" sz="2800" dirty="0" smtClean="0"/>
              <a:t>=</a:t>
            </a:r>
            <a:r>
              <a:rPr lang="mr-IN" sz="2800" dirty="0"/>
              <a:t> </a:t>
            </a:r>
            <a:r>
              <a:rPr lang="mr-IN" sz="2800" dirty="0" err="1"/>
              <a:t>g</a:t>
            </a:r>
            <a:r>
              <a:rPr lang="mr-IN" sz="2800" dirty="0"/>
              <a:t>(θ</a:t>
            </a:r>
            <a:r>
              <a:rPr lang="mr-IN" sz="2800" baseline="-25000" dirty="0"/>
              <a:t>0</a:t>
            </a:r>
            <a:r>
              <a:rPr lang="mr-IN" sz="2800" dirty="0"/>
              <a:t> + θ</a:t>
            </a:r>
            <a:r>
              <a:rPr lang="mr-IN" sz="2800" baseline="-25000" dirty="0"/>
              <a:t>1</a:t>
            </a:r>
            <a:r>
              <a:rPr lang="mr-IN" sz="2800" dirty="0"/>
              <a:t>x</a:t>
            </a:r>
            <a:r>
              <a:rPr lang="mr-IN" sz="2800" baseline="-25000" dirty="0"/>
              <a:t>1 </a:t>
            </a:r>
            <a:r>
              <a:rPr lang="mr-IN" sz="2800" dirty="0"/>
              <a:t>+ θ</a:t>
            </a:r>
            <a:r>
              <a:rPr lang="mr-IN" sz="2800" baseline="-25000" dirty="0"/>
              <a:t>2</a:t>
            </a:r>
            <a:r>
              <a:rPr lang="mr-IN" sz="2800" dirty="0"/>
              <a:t>x</a:t>
            </a:r>
            <a:r>
              <a:rPr lang="mr-IN" sz="2800" baseline="-25000" dirty="0"/>
              <a:t>2</a:t>
            </a:r>
            <a:r>
              <a:rPr lang="mr-IN" sz="2800" dirty="0"/>
              <a:t>)</a:t>
            </a:r>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865" y="2082690"/>
            <a:ext cx="4076700" cy="25527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299" y="1612471"/>
            <a:ext cx="4686300" cy="3403600"/>
          </a:xfrm>
          <a:prstGeom prst="rect">
            <a:avLst/>
          </a:prstGeom>
        </p:spPr>
      </p:pic>
    </p:spTree>
    <p:extLst>
      <p:ext uri="{BB962C8B-B14F-4D97-AF65-F5344CB8AC3E}">
        <p14:creationId xmlns:p14="http://schemas.microsoft.com/office/powerpoint/2010/main" val="1902140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34533" y="543455"/>
            <a:ext cx="5317067" cy="461665"/>
          </a:xfrm>
          <a:prstGeom prst="rect">
            <a:avLst/>
          </a:prstGeom>
          <a:noFill/>
        </p:spPr>
        <p:txBody>
          <a:bodyPr wrap="square" rtlCol="0">
            <a:spAutoFit/>
          </a:bodyPr>
          <a:lstStyle/>
          <a:p>
            <a:r>
              <a:rPr lang="en-US" sz="2400" b="1" dirty="0" smtClean="0"/>
              <a:t>Non linear decision boundary</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3" name="TextBox 2"/>
          <p:cNvSpPr txBox="1"/>
          <p:nvPr/>
        </p:nvSpPr>
        <p:spPr>
          <a:xfrm>
            <a:off x="1134533" y="1090023"/>
            <a:ext cx="6028268" cy="800219"/>
          </a:xfrm>
          <a:prstGeom prst="rect">
            <a:avLst/>
          </a:prstGeom>
          <a:noFill/>
        </p:spPr>
        <p:txBody>
          <a:bodyPr wrap="square" rtlCol="0">
            <a:spAutoFit/>
          </a:bodyPr>
          <a:lstStyle/>
          <a:p>
            <a:r>
              <a:rPr lang="mr-IN" sz="2800" dirty="0" err="1"/>
              <a:t>h</a:t>
            </a:r>
            <a:r>
              <a:rPr lang="mr-IN" sz="2800" baseline="-25000" dirty="0" err="1"/>
              <a:t>θ</a:t>
            </a:r>
            <a:r>
              <a:rPr lang="mr-IN" sz="2800" dirty="0"/>
              <a:t>(</a:t>
            </a:r>
            <a:r>
              <a:rPr lang="mr-IN" sz="2800" dirty="0" err="1"/>
              <a:t>x</a:t>
            </a:r>
            <a:r>
              <a:rPr lang="mr-IN" sz="2800" dirty="0"/>
              <a:t>) = </a:t>
            </a:r>
            <a:r>
              <a:rPr lang="mr-IN" sz="2800" dirty="0" err="1"/>
              <a:t>g</a:t>
            </a:r>
            <a:r>
              <a:rPr lang="mr-IN" sz="2800" dirty="0"/>
              <a:t>(θ</a:t>
            </a:r>
            <a:r>
              <a:rPr lang="mr-IN" sz="2800" baseline="-25000" dirty="0"/>
              <a:t>0</a:t>
            </a:r>
            <a:r>
              <a:rPr lang="mr-IN" sz="2800" dirty="0"/>
              <a:t> + θ</a:t>
            </a:r>
            <a:r>
              <a:rPr lang="mr-IN" sz="2800" baseline="-25000" dirty="0"/>
              <a:t>1</a:t>
            </a:r>
            <a:r>
              <a:rPr lang="mr-IN" sz="2800" dirty="0"/>
              <a:t>x</a:t>
            </a:r>
            <a:r>
              <a:rPr lang="mr-IN" sz="2800" baseline="-25000" dirty="0"/>
              <a:t>1</a:t>
            </a:r>
            <a:r>
              <a:rPr lang="mr-IN" sz="2800" dirty="0"/>
              <a:t>+ θ</a:t>
            </a:r>
            <a:r>
              <a:rPr lang="mr-IN" sz="2800" baseline="-25000" dirty="0"/>
              <a:t>3</a:t>
            </a:r>
            <a:r>
              <a:rPr lang="mr-IN" sz="2800" dirty="0"/>
              <a:t>x</a:t>
            </a:r>
            <a:r>
              <a:rPr lang="mr-IN" sz="2800" baseline="-25000" dirty="0"/>
              <a:t>1</a:t>
            </a:r>
            <a:r>
              <a:rPr lang="mr-IN" sz="2800" baseline="30000" dirty="0"/>
              <a:t>2</a:t>
            </a:r>
            <a:r>
              <a:rPr lang="mr-IN" sz="2800" dirty="0"/>
              <a:t> + θ</a:t>
            </a:r>
            <a:r>
              <a:rPr lang="mr-IN" sz="2800" baseline="-25000" dirty="0"/>
              <a:t>4</a:t>
            </a:r>
            <a:r>
              <a:rPr lang="mr-IN" sz="2800" dirty="0"/>
              <a:t>x</a:t>
            </a:r>
            <a:r>
              <a:rPr lang="mr-IN" sz="2800" baseline="-25000" dirty="0"/>
              <a:t>2</a:t>
            </a:r>
            <a:r>
              <a:rPr lang="mr-IN" sz="2800" baseline="30000" dirty="0"/>
              <a:t>2</a:t>
            </a:r>
            <a:r>
              <a:rPr lang="mr-IN" sz="2800" dirty="0"/>
              <a:t>)</a:t>
            </a:r>
          </a:p>
          <a:p>
            <a:endParaRPr lang="en-US" dirty="0"/>
          </a:p>
        </p:txBody>
      </p:sp>
      <p:sp>
        <p:nvSpPr>
          <p:cNvPr id="5" name="TextBox 4"/>
          <p:cNvSpPr txBox="1"/>
          <p:nvPr/>
        </p:nvSpPr>
        <p:spPr>
          <a:xfrm>
            <a:off x="1134533" y="2511326"/>
            <a:ext cx="3556000" cy="1477328"/>
          </a:xfrm>
          <a:prstGeom prst="rect">
            <a:avLst/>
          </a:prstGeom>
          <a:noFill/>
        </p:spPr>
        <p:txBody>
          <a:bodyPr wrap="square" rtlCol="0">
            <a:spAutoFit/>
          </a:bodyPr>
          <a:lstStyle/>
          <a:p>
            <a:r>
              <a:rPr lang="en-US" dirty="0"/>
              <a:t>Say </a:t>
            </a:r>
            <a:r>
              <a:rPr lang="en-US" dirty="0" err="1"/>
              <a:t>θ</a:t>
            </a:r>
            <a:r>
              <a:rPr lang="en-US" baseline="30000" dirty="0" err="1"/>
              <a:t>T</a:t>
            </a:r>
            <a:r>
              <a:rPr lang="en-US" dirty="0"/>
              <a:t> was [-1,0,0,1,1] then we say;</a:t>
            </a:r>
          </a:p>
          <a:p>
            <a:r>
              <a:rPr lang="en-US" dirty="0"/>
              <a:t>Predict that "y = 1" </a:t>
            </a:r>
            <a:r>
              <a:rPr lang="en-US" i="1" dirty="0"/>
              <a:t>if</a:t>
            </a:r>
            <a:endParaRPr lang="en-US" dirty="0"/>
          </a:p>
          <a:p>
            <a:pPr lvl="1"/>
            <a:r>
              <a:rPr lang="en-US" dirty="0"/>
              <a:t>-1 + x</a:t>
            </a:r>
            <a:r>
              <a:rPr lang="en-US" baseline="-25000" dirty="0"/>
              <a:t>1</a:t>
            </a:r>
            <a:r>
              <a:rPr lang="en-US" baseline="30000" dirty="0"/>
              <a:t>2</a:t>
            </a:r>
            <a:r>
              <a:rPr lang="en-US" dirty="0"/>
              <a:t> + x</a:t>
            </a:r>
            <a:r>
              <a:rPr lang="en-US" baseline="-25000" dirty="0"/>
              <a:t>2</a:t>
            </a:r>
            <a:r>
              <a:rPr lang="en-US" baseline="30000" dirty="0"/>
              <a:t>2</a:t>
            </a:r>
            <a:r>
              <a:rPr lang="en-US" dirty="0"/>
              <a:t> &gt;= 0</a:t>
            </a:r>
            <a:br>
              <a:rPr lang="en-US" dirty="0"/>
            </a:br>
            <a:r>
              <a:rPr lang="en-US" dirty="0"/>
              <a:t>or</a:t>
            </a:r>
          </a:p>
          <a:p>
            <a:pPr lvl="1"/>
            <a:r>
              <a:rPr lang="en-US" dirty="0"/>
              <a:t>x</a:t>
            </a:r>
            <a:r>
              <a:rPr lang="en-US" baseline="-25000" dirty="0"/>
              <a:t>1</a:t>
            </a:r>
            <a:r>
              <a:rPr lang="en-US" baseline="30000" dirty="0"/>
              <a:t>2</a:t>
            </a:r>
            <a:r>
              <a:rPr lang="en-US" dirty="0"/>
              <a:t> + x</a:t>
            </a:r>
            <a:r>
              <a:rPr lang="en-US" baseline="-25000" dirty="0"/>
              <a:t>2</a:t>
            </a:r>
            <a:r>
              <a:rPr lang="en-US" baseline="30000" dirty="0"/>
              <a:t>2</a:t>
            </a:r>
            <a:r>
              <a:rPr lang="en-US" dirty="0"/>
              <a:t> &gt;= 1</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200" y="1490133"/>
            <a:ext cx="5025288" cy="3407954"/>
          </a:xfrm>
          <a:prstGeom prst="rect">
            <a:avLst/>
          </a:prstGeom>
        </p:spPr>
      </p:pic>
    </p:spTree>
    <p:extLst>
      <p:ext uri="{BB962C8B-B14F-4D97-AF65-F5344CB8AC3E}">
        <p14:creationId xmlns:p14="http://schemas.microsoft.com/office/powerpoint/2010/main" val="3041471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34533" y="543455"/>
            <a:ext cx="5317067" cy="461665"/>
          </a:xfrm>
          <a:prstGeom prst="rect">
            <a:avLst/>
          </a:prstGeom>
          <a:noFill/>
        </p:spPr>
        <p:txBody>
          <a:bodyPr wrap="square" rtlCol="0">
            <a:spAutoFit/>
          </a:bodyPr>
          <a:lstStyle/>
          <a:p>
            <a:r>
              <a:rPr lang="en-US" sz="2400" b="1" dirty="0" smtClean="0"/>
              <a:t>Logistic Regression </a:t>
            </a:r>
            <a:r>
              <a:rPr lang="mr-IN" sz="2400" b="1" dirty="0" smtClean="0"/>
              <a:t>–</a:t>
            </a:r>
            <a:r>
              <a:rPr lang="en-US" sz="2400" b="1" dirty="0" smtClean="0"/>
              <a:t> Cost Function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534" y="1325033"/>
            <a:ext cx="9804400" cy="1498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998" y="3038114"/>
            <a:ext cx="4114801" cy="281469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5332" y="3081758"/>
            <a:ext cx="3826935" cy="2654619"/>
          </a:xfrm>
          <a:prstGeom prst="rect">
            <a:avLst/>
          </a:prstGeom>
        </p:spPr>
      </p:pic>
    </p:spTree>
    <p:extLst>
      <p:ext uri="{BB962C8B-B14F-4D97-AF65-F5344CB8AC3E}">
        <p14:creationId xmlns:p14="http://schemas.microsoft.com/office/powerpoint/2010/main" val="1532764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134533" y="543455"/>
            <a:ext cx="5317067" cy="461665"/>
          </a:xfrm>
          <a:prstGeom prst="rect">
            <a:avLst/>
          </a:prstGeom>
          <a:noFill/>
        </p:spPr>
        <p:txBody>
          <a:bodyPr wrap="square" rtlCol="0">
            <a:spAutoFit/>
          </a:bodyPr>
          <a:lstStyle/>
          <a:p>
            <a:r>
              <a:rPr lang="en-US" sz="2400" b="1" dirty="0" smtClean="0"/>
              <a:t>Binary vs Multi Class Classification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267" y="1447772"/>
            <a:ext cx="8229600" cy="4201732"/>
          </a:xfrm>
          <a:prstGeom prst="rect">
            <a:avLst/>
          </a:prstGeom>
        </p:spPr>
      </p:pic>
    </p:spTree>
    <p:extLst>
      <p:ext uri="{BB962C8B-B14F-4D97-AF65-F5344CB8AC3E}">
        <p14:creationId xmlns:p14="http://schemas.microsoft.com/office/powerpoint/2010/main" val="108345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660400" y="380201"/>
            <a:ext cx="5317067" cy="461665"/>
          </a:xfrm>
          <a:prstGeom prst="rect">
            <a:avLst/>
          </a:prstGeom>
          <a:noFill/>
        </p:spPr>
        <p:txBody>
          <a:bodyPr wrap="square" rtlCol="0">
            <a:spAutoFit/>
          </a:bodyPr>
          <a:lstStyle/>
          <a:p>
            <a:r>
              <a:rPr lang="en-US" sz="2400" b="1" dirty="0" smtClean="0"/>
              <a:t>One vs all Classification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334" y="1186221"/>
            <a:ext cx="3996266" cy="432223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900" y="319115"/>
            <a:ext cx="5967879" cy="5361517"/>
          </a:xfrm>
          <a:prstGeom prst="rect">
            <a:avLst/>
          </a:prstGeom>
        </p:spPr>
      </p:pic>
    </p:spTree>
    <p:extLst>
      <p:ext uri="{BB962C8B-B14F-4D97-AF65-F5344CB8AC3E}">
        <p14:creationId xmlns:p14="http://schemas.microsoft.com/office/powerpoint/2010/main" val="17394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False Positive and False Negative</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259" y="800332"/>
            <a:ext cx="8633481" cy="4309533"/>
          </a:xfrm>
          <a:prstGeom prst="rect">
            <a:avLst/>
          </a:prstGeom>
        </p:spPr>
      </p:pic>
    </p:spTree>
    <p:extLst>
      <p:ext uri="{BB962C8B-B14F-4D97-AF65-F5344CB8AC3E}">
        <p14:creationId xmlns:p14="http://schemas.microsoft.com/office/powerpoint/2010/main" val="2082260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Evaluating Logistic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733" y="1008937"/>
            <a:ext cx="9785566" cy="4635268"/>
          </a:xfrm>
          <a:prstGeom prst="rect">
            <a:avLst/>
          </a:prstGeom>
        </p:spPr>
      </p:pic>
    </p:spTree>
    <p:extLst>
      <p:ext uri="{BB962C8B-B14F-4D97-AF65-F5344CB8AC3E}">
        <p14:creationId xmlns:p14="http://schemas.microsoft.com/office/powerpoint/2010/main" val="917251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smtClean="0"/>
              <a:t>CAP Analysis</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143000"/>
            <a:ext cx="10058400" cy="4503761"/>
          </a:xfrm>
          <a:prstGeom prst="rect">
            <a:avLst/>
          </a:prstGeom>
        </p:spPr>
      </p:pic>
    </p:spTree>
    <p:extLst>
      <p:ext uri="{BB962C8B-B14F-4D97-AF65-F5344CB8AC3E}">
        <p14:creationId xmlns:p14="http://schemas.microsoft.com/office/powerpoint/2010/main" val="16921724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smtClean="0"/>
              <a:t>CAP Analysis</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1155700"/>
            <a:ext cx="10058400" cy="4380665"/>
          </a:xfrm>
          <a:prstGeom prst="rect">
            <a:avLst/>
          </a:prstGeom>
        </p:spPr>
      </p:pic>
    </p:spTree>
    <p:extLst>
      <p:ext uri="{BB962C8B-B14F-4D97-AF65-F5344CB8AC3E}">
        <p14:creationId xmlns:p14="http://schemas.microsoft.com/office/powerpoint/2010/main" val="1200534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Agenda</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16" name="TextBox 15"/>
          <p:cNvSpPr txBox="1"/>
          <p:nvPr/>
        </p:nvSpPr>
        <p:spPr>
          <a:xfrm>
            <a:off x="1811867" y="1230419"/>
            <a:ext cx="7670800" cy="3785652"/>
          </a:xfrm>
          <a:prstGeom prst="rect">
            <a:avLst/>
          </a:prstGeom>
          <a:noFill/>
        </p:spPr>
        <p:txBody>
          <a:bodyPr wrap="square" rtlCol="0">
            <a:spAutoFit/>
          </a:bodyPr>
          <a:lstStyle/>
          <a:p>
            <a:pPr marL="342900" indent="-342900">
              <a:buFont typeface="Arial" charset="0"/>
              <a:buChar char="•"/>
            </a:pPr>
            <a:r>
              <a:rPr lang="en-US" sz="2400" dirty="0" smtClean="0"/>
              <a:t>Logistic Regression </a:t>
            </a:r>
            <a:r>
              <a:rPr lang="mr-IN" sz="2400" dirty="0" smtClean="0"/>
              <a:t>–</a:t>
            </a:r>
            <a:r>
              <a:rPr lang="en-US" sz="2400" dirty="0" smtClean="0"/>
              <a:t> Intuition</a:t>
            </a:r>
          </a:p>
          <a:p>
            <a:pPr marL="342900" indent="-342900">
              <a:buFont typeface="Arial" charset="0"/>
              <a:buChar char="•"/>
            </a:pPr>
            <a:r>
              <a:rPr lang="en-US" sz="2400" dirty="0" smtClean="0"/>
              <a:t>Sigmoid and </a:t>
            </a:r>
            <a:r>
              <a:rPr lang="en-US" sz="2400" dirty="0" err="1" smtClean="0"/>
              <a:t>Logid</a:t>
            </a:r>
            <a:r>
              <a:rPr lang="en-US" sz="2400" dirty="0" smtClean="0"/>
              <a:t> function</a:t>
            </a:r>
          </a:p>
          <a:p>
            <a:pPr marL="342900" indent="-342900">
              <a:buFont typeface="Arial" charset="0"/>
              <a:buChar char="•"/>
            </a:pPr>
            <a:r>
              <a:rPr lang="en-US" sz="2400" dirty="0" smtClean="0"/>
              <a:t>Decision Boundary</a:t>
            </a:r>
          </a:p>
          <a:p>
            <a:pPr marL="342900" indent="-342900">
              <a:buFont typeface="Arial" charset="0"/>
              <a:buChar char="•"/>
            </a:pPr>
            <a:r>
              <a:rPr lang="en-US" sz="2400" dirty="0" smtClean="0"/>
              <a:t>Cost Function of Logistic Regression</a:t>
            </a:r>
          </a:p>
          <a:p>
            <a:pPr marL="342900" indent="-342900">
              <a:buFont typeface="Arial" charset="0"/>
              <a:buChar char="•"/>
            </a:pPr>
            <a:r>
              <a:rPr lang="en-US" sz="2400" dirty="0" smtClean="0"/>
              <a:t>Binary vs Multi-Class Classification</a:t>
            </a:r>
          </a:p>
          <a:p>
            <a:pPr marL="342900" indent="-342900">
              <a:buFont typeface="Arial" charset="0"/>
              <a:buChar char="•"/>
            </a:pPr>
            <a:r>
              <a:rPr lang="en-US" sz="2400" dirty="0" smtClean="0"/>
              <a:t>Evaluation of Logistic Regression</a:t>
            </a:r>
          </a:p>
          <a:p>
            <a:pPr marL="342900" indent="-342900">
              <a:buFont typeface="Arial" charset="0"/>
              <a:buChar char="•"/>
            </a:pPr>
            <a:r>
              <a:rPr lang="en-US" sz="2400" dirty="0" smtClean="0"/>
              <a:t>Applications</a:t>
            </a:r>
            <a:endParaRPr lang="en-US" sz="2400" dirty="0"/>
          </a:p>
          <a:p>
            <a:pPr marL="342900" indent="-342900">
              <a:buFont typeface="Arial" charset="0"/>
              <a:buChar char="•"/>
            </a:pPr>
            <a:r>
              <a:rPr lang="en-US" sz="2400" dirty="0" smtClean="0"/>
              <a:t>Solving for overfitting using regularization</a:t>
            </a:r>
          </a:p>
          <a:p>
            <a:pPr marL="342900" indent="-342900">
              <a:buFont typeface="Arial" charset="0"/>
              <a:buChar char="•"/>
            </a:pPr>
            <a:r>
              <a:rPr lang="en-US" sz="2400" dirty="0" smtClean="0"/>
              <a:t>Food for thought</a:t>
            </a:r>
          </a:p>
          <a:p>
            <a:endParaRPr lang="en-US" sz="2400" dirty="0"/>
          </a:p>
        </p:txBody>
      </p:sp>
    </p:spTree>
    <p:extLst>
      <p:ext uri="{BB962C8B-B14F-4D97-AF65-F5344CB8AC3E}">
        <p14:creationId xmlns:p14="http://schemas.microsoft.com/office/powerpoint/2010/main" val="47012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Application of Logistic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3" name="TextBox 2"/>
          <p:cNvSpPr txBox="1"/>
          <p:nvPr/>
        </p:nvSpPr>
        <p:spPr>
          <a:xfrm>
            <a:off x="2057400" y="1526077"/>
            <a:ext cx="9677400" cy="1569660"/>
          </a:xfrm>
          <a:prstGeom prst="rect">
            <a:avLst/>
          </a:prstGeom>
          <a:noFill/>
        </p:spPr>
        <p:txBody>
          <a:bodyPr wrap="square" rtlCol="0">
            <a:spAutoFit/>
          </a:bodyPr>
          <a:lstStyle/>
          <a:p>
            <a:pPr marL="285750" indent="-285750">
              <a:buFont typeface="Arial" charset="0"/>
              <a:buChar char="•"/>
            </a:pPr>
            <a:r>
              <a:rPr lang="en-US" sz="2400" dirty="0" smtClean="0"/>
              <a:t>Predict mortality in injured patients</a:t>
            </a:r>
          </a:p>
          <a:p>
            <a:pPr marL="285750" indent="-285750">
              <a:buFont typeface="Arial" charset="0"/>
              <a:buChar char="•"/>
            </a:pPr>
            <a:r>
              <a:rPr lang="en-US" sz="2400" dirty="0" smtClean="0"/>
              <a:t>Patient has a disease based on </a:t>
            </a:r>
            <a:r>
              <a:rPr lang="en-US" sz="2400" dirty="0" err="1" smtClean="0"/>
              <a:t>age,sex,BMI,blood</a:t>
            </a:r>
            <a:r>
              <a:rPr lang="en-US" sz="2400" dirty="0" smtClean="0"/>
              <a:t> reports </a:t>
            </a:r>
            <a:r>
              <a:rPr lang="en-US" sz="2400" dirty="0" err="1" smtClean="0"/>
              <a:t>etc</a:t>
            </a:r>
            <a:endParaRPr lang="en-US" sz="2400" dirty="0" smtClean="0"/>
          </a:p>
          <a:p>
            <a:pPr marL="285750" indent="-285750">
              <a:buFont typeface="Arial" charset="0"/>
              <a:buChar char="•"/>
            </a:pPr>
            <a:r>
              <a:rPr lang="en-US" sz="2400" dirty="0" smtClean="0"/>
              <a:t>Predict customers propensity to buy a product</a:t>
            </a:r>
          </a:p>
          <a:p>
            <a:pPr marL="285750" indent="-285750">
              <a:buFont typeface="Arial" charset="0"/>
              <a:buChar char="•"/>
            </a:pPr>
            <a:r>
              <a:rPr lang="en-US" sz="2400" dirty="0" smtClean="0"/>
              <a:t>Conditional Random Fields an extension to logistic regression</a:t>
            </a:r>
            <a:endParaRPr lang="en-US" sz="2400" dirty="0"/>
          </a:p>
        </p:txBody>
      </p:sp>
    </p:spTree>
    <p:extLst>
      <p:ext uri="{BB962C8B-B14F-4D97-AF65-F5344CB8AC3E}">
        <p14:creationId xmlns:p14="http://schemas.microsoft.com/office/powerpoint/2010/main" val="230744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Exercise</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066423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Solving the problem for overfitting</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400" y="2662766"/>
            <a:ext cx="10058400" cy="3033131"/>
          </a:xfrm>
          <a:prstGeom prst="rect">
            <a:avLst/>
          </a:prstGeom>
        </p:spPr>
      </p:pic>
      <p:sp>
        <p:nvSpPr>
          <p:cNvPr id="6" name="TextBox 5"/>
          <p:cNvSpPr txBox="1"/>
          <p:nvPr/>
        </p:nvSpPr>
        <p:spPr>
          <a:xfrm>
            <a:off x="1168400" y="1016000"/>
            <a:ext cx="9787467" cy="830997"/>
          </a:xfrm>
          <a:prstGeom prst="rect">
            <a:avLst/>
          </a:prstGeom>
          <a:noFill/>
        </p:spPr>
        <p:txBody>
          <a:bodyPr wrap="square" rtlCol="0">
            <a:spAutoFit/>
          </a:bodyPr>
          <a:lstStyle/>
          <a:p>
            <a:r>
              <a:rPr lang="en-US" sz="2400" dirty="0" smtClean="0"/>
              <a:t>Overfitting : If we have too many features, the learned hypothesis  may fit the training data very well but failed to generalize on new examples</a:t>
            </a:r>
            <a:endParaRPr lang="en-US" sz="2400" dirty="0"/>
          </a:p>
        </p:txBody>
      </p:sp>
      <p:sp>
        <p:nvSpPr>
          <p:cNvPr id="7" name="TextBox 6"/>
          <p:cNvSpPr txBox="1"/>
          <p:nvPr/>
        </p:nvSpPr>
        <p:spPr>
          <a:xfrm>
            <a:off x="1168400" y="1987742"/>
            <a:ext cx="3657600" cy="461665"/>
          </a:xfrm>
          <a:prstGeom prst="rect">
            <a:avLst/>
          </a:prstGeom>
          <a:noFill/>
        </p:spPr>
        <p:txBody>
          <a:bodyPr wrap="square" rtlCol="0">
            <a:spAutoFit/>
          </a:bodyPr>
          <a:lstStyle/>
          <a:p>
            <a:r>
              <a:rPr lang="en-US" sz="2400" b="1" dirty="0" smtClean="0"/>
              <a:t>Linear Regression</a:t>
            </a:r>
            <a:endParaRPr lang="en-US" sz="2400" b="1" dirty="0"/>
          </a:p>
        </p:txBody>
      </p:sp>
    </p:spTree>
    <p:extLst>
      <p:ext uri="{BB962C8B-B14F-4D97-AF65-F5344CB8AC3E}">
        <p14:creationId xmlns:p14="http://schemas.microsoft.com/office/powerpoint/2010/main" val="6879295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Logistic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2533" y="1317885"/>
            <a:ext cx="9414933" cy="4275732"/>
          </a:xfrm>
          <a:prstGeom prst="rect">
            <a:avLst/>
          </a:prstGeom>
        </p:spPr>
      </p:pic>
    </p:spTree>
    <p:extLst>
      <p:ext uri="{BB962C8B-B14F-4D97-AF65-F5344CB8AC3E}">
        <p14:creationId xmlns:p14="http://schemas.microsoft.com/office/powerpoint/2010/main" val="12266303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How to solve for overfitting?</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7" name="TextBox 6"/>
          <p:cNvSpPr txBox="1"/>
          <p:nvPr/>
        </p:nvSpPr>
        <p:spPr>
          <a:xfrm>
            <a:off x="1663699" y="1501675"/>
            <a:ext cx="9884833" cy="2308324"/>
          </a:xfrm>
          <a:prstGeom prst="rect">
            <a:avLst/>
          </a:prstGeom>
          <a:noFill/>
        </p:spPr>
        <p:txBody>
          <a:bodyPr wrap="square" rtlCol="0">
            <a:spAutoFit/>
          </a:bodyPr>
          <a:lstStyle/>
          <a:p>
            <a:r>
              <a:rPr lang="en-US" sz="2400" dirty="0" smtClean="0"/>
              <a:t>- Reduce </a:t>
            </a:r>
            <a:r>
              <a:rPr lang="en-US" sz="2400" dirty="0"/>
              <a:t>the number of features:</a:t>
            </a:r>
          </a:p>
          <a:p>
            <a:r>
              <a:rPr lang="en-US" sz="2400" dirty="0"/>
              <a:t>Manually select which features to keep.</a:t>
            </a:r>
          </a:p>
          <a:p>
            <a:r>
              <a:rPr lang="en-US" sz="2400" dirty="0"/>
              <a:t>Use a model selection algorithm </a:t>
            </a:r>
            <a:endParaRPr lang="en-US" sz="2400" dirty="0" smtClean="0"/>
          </a:p>
          <a:p>
            <a:r>
              <a:rPr lang="en-US" sz="2400" dirty="0" smtClean="0"/>
              <a:t>- Regularization</a:t>
            </a:r>
            <a:endParaRPr lang="en-US" sz="2400" dirty="0"/>
          </a:p>
          <a:p>
            <a:r>
              <a:rPr lang="en-US" sz="2400" dirty="0"/>
              <a:t>Keep all the features, but reduce the magnitude of parameters </a:t>
            </a:r>
            <a:r>
              <a:rPr lang="en-US" sz="2400" dirty="0" err="1"/>
              <a:t>θj</a:t>
            </a:r>
            <a:r>
              <a:rPr lang="en-US" sz="2400" dirty="0"/>
              <a:t>.</a:t>
            </a:r>
          </a:p>
          <a:p>
            <a:r>
              <a:rPr lang="en-US" sz="2400" dirty="0"/>
              <a:t>Regularization works well when we have a lot of slightly useful features</a:t>
            </a:r>
          </a:p>
        </p:txBody>
      </p:sp>
    </p:spTree>
    <p:extLst>
      <p:ext uri="{BB962C8B-B14F-4D97-AF65-F5344CB8AC3E}">
        <p14:creationId xmlns:p14="http://schemas.microsoft.com/office/powerpoint/2010/main" val="13979662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Regularization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6" name="TextBox 5"/>
          <p:cNvSpPr txBox="1"/>
          <p:nvPr/>
        </p:nvSpPr>
        <p:spPr>
          <a:xfrm>
            <a:off x="3098800" y="19304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933" y="569499"/>
            <a:ext cx="7658100" cy="4292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00" y="4948506"/>
            <a:ext cx="4546600" cy="750332"/>
          </a:xfrm>
          <a:prstGeom prst="rect">
            <a:avLst/>
          </a:prstGeom>
        </p:spPr>
      </p:pic>
      <p:sp>
        <p:nvSpPr>
          <p:cNvPr id="9" name="TextBox 8"/>
          <p:cNvSpPr txBox="1"/>
          <p:nvPr/>
        </p:nvSpPr>
        <p:spPr>
          <a:xfrm>
            <a:off x="5334000" y="4948506"/>
            <a:ext cx="6654800" cy="461665"/>
          </a:xfrm>
          <a:prstGeom prst="rect">
            <a:avLst/>
          </a:prstGeom>
          <a:noFill/>
        </p:spPr>
        <p:txBody>
          <a:bodyPr wrap="square" rtlCol="0">
            <a:spAutoFit/>
          </a:bodyPr>
          <a:lstStyle/>
          <a:p>
            <a:r>
              <a:rPr lang="en-US" sz="2400" dirty="0"/>
              <a:t>The </a:t>
            </a:r>
            <a:r>
              <a:rPr lang="en-US" sz="2400" dirty="0" err="1"/>
              <a:t>λ</a:t>
            </a:r>
            <a:r>
              <a:rPr lang="en-US" sz="2400" dirty="0"/>
              <a:t>, or lambda, is the </a:t>
            </a:r>
            <a:r>
              <a:rPr lang="en-US" sz="2400" b="1" dirty="0"/>
              <a:t>regularization parameter</a:t>
            </a:r>
            <a:endParaRPr lang="en-US" sz="2400" dirty="0"/>
          </a:p>
        </p:txBody>
      </p:sp>
    </p:spTree>
    <p:extLst>
      <p:ext uri="{BB962C8B-B14F-4D97-AF65-F5344CB8AC3E}">
        <p14:creationId xmlns:p14="http://schemas.microsoft.com/office/powerpoint/2010/main" val="1877991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Regularization for linear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6" name="TextBox 5"/>
          <p:cNvSpPr txBox="1"/>
          <p:nvPr/>
        </p:nvSpPr>
        <p:spPr>
          <a:xfrm>
            <a:off x="3098800" y="1930400"/>
            <a:ext cx="184731" cy="369332"/>
          </a:xfrm>
          <a:prstGeom prst="rect">
            <a:avLst/>
          </a:prstGeom>
          <a:noFill/>
        </p:spPr>
        <p:txBody>
          <a:bodyPr wrap="none" rtlCol="0">
            <a:spAutoFit/>
          </a:bodyPr>
          <a:lstStyle/>
          <a:p>
            <a:endParaRPr lang="en-US" dirty="0"/>
          </a:p>
        </p:txBody>
      </p:sp>
      <p:sp>
        <p:nvSpPr>
          <p:cNvPr id="9" name="TextBox 8"/>
          <p:cNvSpPr txBox="1"/>
          <p:nvPr/>
        </p:nvSpPr>
        <p:spPr>
          <a:xfrm>
            <a:off x="1032932" y="1134533"/>
            <a:ext cx="9584267" cy="830997"/>
          </a:xfrm>
          <a:prstGeom prst="rect">
            <a:avLst/>
          </a:prstGeom>
          <a:noFill/>
        </p:spPr>
        <p:txBody>
          <a:bodyPr wrap="square" rtlCol="0">
            <a:spAutoFit/>
          </a:bodyPr>
          <a:lstStyle/>
          <a:p>
            <a:r>
              <a:rPr lang="en-US" sz="2400"/>
              <a:t>We will modify our gradient descent function to separate out θ0 from the rest of the parameters because we do not want to penalize θ0.</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932" y="2101021"/>
            <a:ext cx="9931400" cy="24511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932" y="4910365"/>
            <a:ext cx="4610100" cy="584200"/>
          </a:xfrm>
          <a:prstGeom prst="rect">
            <a:avLst/>
          </a:prstGeom>
        </p:spPr>
      </p:pic>
    </p:spTree>
    <p:extLst>
      <p:ext uri="{BB962C8B-B14F-4D97-AF65-F5344CB8AC3E}">
        <p14:creationId xmlns:p14="http://schemas.microsoft.com/office/powerpoint/2010/main" val="13279553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Regularization for logistic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6" name="TextBox 5"/>
          <p:cNvSpPr txBox="1"/>
          <p:nvPr/>
        </p:nvSpPr>
        <p:spPr>
          <a:xfrm>
            <a:off x="3098800" y="19304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932" y="1129071"/>
            <a:ext cx="7150100" cy="508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31" y="1922375"/>
            <a:ext cx="10058400" cy="72026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31" y="2759114"/>
            <a:ext cx="6083300" cy="2997200"/>
          </a:xfrm>
          <a:prstGeom prst="rect">
            <a:avLst/>
          </a:prstGeom>
        </p:spPr>
      </p:pic>
    </p:spTree>
    <p:extLst>
      <p:ext uri="{BB962C8B-B14F-4D97-AF65-F5344CB8AC3E}">
        <p14:creationId xmlns:p14="http://schemas.microsoft.com/office/powerpoint/2010/main" val="15096804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Homework</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sp>
        <p:nvSpPr>
          <p:cNvPr id="6" name="TextBox 5"/>
          <p:cNvSpPr txBox="1"/>
          <p:nvPr/>
        </p:nvSpPr>
        <p:spPr>
          <a:xfrm>
            <a:off x="3098800" y="1930400"/>
            <a:ext cx="184731" cy="369332"/>
          </a:xfrm>
          <a:prstGeom prst="rect">
            <a:avLst/>
          </a:prstGeom>
          <a:noFill/>
        </p:spPr>
        <p:txBody>
          <a:bodyPr wrap="none" rtlCol="0">
            <a:spAutoFit/>
          </a:bodyPr>
          <a:lstStyle/>
          <a:p>
            <a:endParaRPr lang="en-US" dirty="0"/>
          </a:p>
        </p:txBody>
      </p:sp>
      <p:sp>
        <p:nvSpPr>
          <p:cNvPr id="7" name="TextBox 6"/>
          <p:cNvSpPr txBox="1"/>
          <p:nvPr/>
        </p:nvSpPr>
        <p:spPr>
          <a:xfrm>
            <a:off x="1236133" y="1117600"/>
            <a:ext cx="10075334" cy="1938992"/>
          </a:xfrm>
          <a:prstGeom prst="rect">
            <a:avLst/>
          </a:prstGeom>
          <a:noFill/>
        </p:spPr>
        <p:txBody>
          <a:bodyPr wrap="square" rtlCol="0">
            <a:spAutoFit/>
          </a:bodyPr>
          <a:lstStyle/>
          <a:p>
            <a:r>
              <a:rPr lang="en-US" sz="2400" dirty="0" smtClean="0"/>
              <a:t>What is model selection algorithm and how is it used in overfitting?</a:t>
            </a:r>
          </a:p>
          <a:p>
            <a:endParaRPr lang="en-US" sz="2400" dirty="0" smtClean="0"/>
          </a:p>
          <a:p>
            <a:r>
              <a:rPr lang="en-US" sz="2400" dirty="0" smtClean="0"/>
              <a:t>Load the myopia study and </a:t>
            </a:r>
            <a:r>
              <a:rPr lang="en-US" sz="2400" dirty="0" err="1" smtClean="0"/>
              <a:t>w.r.t</a:t>
            </a:r>
            <a:r>
              <a:rPr lang="en-US" sz="2400" dirty="0" smtClean="0"/>
              <a:t> SPHEQ(spherical equivalent refraction) predict whether the patient has myopia or not. Plot the scatter graph and visualize the logistic regression model</a:t>
            </a:r>
            <a:endParaRPr lang="en-US" sz="2400" dirty="0"/>
          </a:p>
        </p:txBody>
      </p:sp>
    </p:spTree>
    <p:extLst>
      <p:ext uri="{BB962C8B-B14F-4D97-AF65-F5344CB8AC3E}">
        <p14:creationId xmlns:p14="http://schemas.microsoft.com/office/powerpoint/2010/main" val="1732460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Linear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033" y="1667935"/>
            <a:ext cx="6359956" cy="3225799"/>
          </a:xfrm>
          <a:prstGeom prst="rect">
            <a:avLst/>
          </a:prstGeom>
        </p:spPr>
      </p:pic>
    </p:spTree>
    <p:extLst>
      <p:ext uri="{BB962C8B-B14F-4D97-AF65-F5344CB8AC3E}">
        <p14:creationId xmlns:p14="http://schemas.microsoft.com/office/powerpoint/2010/main" val="2174276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We know this ..</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333" y="569499"/>
            <a:ext cx="6983925" cy="4876800"/>
          </a:xfrm>
          <a:prstGeom prst="rect">
            <a:avLst/>
          </a:prstGeom>
        </p:spPr>
      </p:pic>
    </p:spTree>
    <p:extLst>
      <p:ext uri="{BB962C8B-B14F-4D97-AF65-F5344CB8AC3E}">
        <p14:creationId xmlns:p14="http://schemas.microsoft.com/office/powerpoint/2010/main" val="2123762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This is new ..</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6267" y="569499"/>
            <a:ext cx="6976533" cy="506429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4334" y="3009900"/>
            <a:ext cx="1371600" cy="800100"/>
          </a:xfrm>
          <a:prstGeom prst="rect">
            <a:avLst/>
          </a:prstGeom>
        </p:spPr>
      </p:pic>
    </p:spTree>
    <p:extLst>
      <p:ext uri="{BB962C8B-B14F-4D97-AF65-F5344CB8AC3E}">
        <p14:creationId xmlns:p14="http://schemas.microsoft.com/office/powerpoint/2010/main" val="593629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Logistic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933" y="1134994"/>
            <a:ext cx="4775200" cy="401274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1467" y="1134994"/>
            <a:ext cx="4945840" cy="3674073"/>
          </a:xfrm>
          <a:prstGeom prst="rect">
            <a:avLst/>
          </a:prstGeom>
        </p:spPr>
      </p:pic>
    </p:spTree>
    <p:extLst>
      <p:ext uri="{BB962C8B-B14F-4D97-AF65-F5344CB8AC3E}">
        <p14:creationId xmlns:p14="http://schemas.microsoft.com/office/powerpoint/2010/main" val="933767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Logistic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33" y="1168400"/>
            <a:ext cx="8449733" cy="3681613"/>
          </a:xfrm>
          <a:prstGeom prst="rect">
            <a:avLst/>
          </a:prstGeom>
        </p:spPr>
      </p:pic>
    </p:spTree>
    <p:extLst>
      <p:ext uri="{BB962C8B-B14F-4D97-AF65-F5344CB8AC3E}">
        <p14:creationId xmlns:p14="http://schemas.microsoft.com/office/powerpoint/2010/main" val="1723608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Logistic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5864" y="1054100"/>
            <a:ext cx="7988272" cy="4296833"/>
          </a:xfrm>
          <a:prstGeom prst="rect">
            <a:avLst/>
          </a:prstGeom>
        </p:spPr>
      </p:pic>
    </p:spTree>
    <p:extLst>
      <p:ext uri="{BB962C8B-B14F-4D97-AF65-F5344CB8AC3E}">
        <p14:creationId xmlns:p14="http://schemas.microsoft.com/office/powerpoint/2010/main" val="1171743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2810"/>
            <a:ext cx="12192000" cy="1005190"/>
          </a:xfrm>
          <a:prstGeom prst="rect">
            <a:avLst/>
          </a:prstGeom>
        </p:spPr>
      </p:pic>
      <p:sp>
        <p:nvSpPr>
          <p:cNvPr id="2" name="TextBox 1"/>
          <p:cNvSpPr txBox="1"/>
          <p:nvPr/>
        </p:nvSpPr>
        <p:spPr>
          <a:xfrm>
            <a:off x="1032933" y="338667"/>
            <a:ext cx="5317067" cy="461665"/>
          </a:xfrm>
          <a:prstGeom prst="rect">
            <a:avLst/>
          </a:prstGeom>
          <a:noFill/>
        </p:spPr>
        <p:txBody>
          <a:bodyPr wrap="square" rtlCol="0">
            <a:spAutoFit/>
          </a:bodyPr>
          <a:lstStyle/>
          <a:p>
            <a:r>
              <a:rPr lang="en-US" sz="2400" b="1" dirty="0" smtClean="0"/>
              <a:t>Logistic Regression</a:t>
            </a:r>
            <a:endParaRPr lang="en-US" sz="2400" b="1" dirty="0"/>
          </a:p>
        </p:txBody>
      </p:sp>
      <p:sp>
        <p:nvSpPr>
          <p:cNvPr id="4" name="TextBox 3"/>
          <p:cNvSpPr txBox="1"/>
          <p:nvPr/>
        </p:nvSpPr>
        <p:spPr>
          <a:xfrm>
            <a:off x="660400" y="3810000"/>
            <a:ext cx="184731" cy="369332"/>
          </a:xfrm>
          <a:prstGeom prst="rect">
            <a:avLst/>
          </a:prstGeom>
          <a:noFill/>
        </p:spPr>
        <p:txBody>
          <a:bodyPr wrap="none" rtlCol="0">
            <a:spAutoFit/>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400" y="1097720"/>
            <a:ext cx="9076555" cy="4389967"/>
          </a:xfrm>
          <a:prstGeom prst="rect">
            <a:avLst/>
          </a:prstGeom>
        </p:spPr>
      </p:pic>
    </p:spTree>
    <p:extLst>
      <p:ext uri="{BB962C8B-B14F-4D97-AF65-F5344CB8AC3E}">
        <p14:creationId xmlns:p14="http://schemas.microsoft.com/office/powerpoint/2010/main" val="1142430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2089</TotalTime>
  <Words>609</Words>
  <Application>Microsoft Macintosh PowerPoint</Application>
  <PresentationFormat>Widescreen</PresentationFormat>
  <Paragraphs>129</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Anupama Bhati</cp:lastModifiedBy>
  <cp:revision>120</cp:revision>
  <dcterms:created xsi:type="dcterms:W3CDTF">2016-09-19T12:17:07Z</dcterms:created>
  <dcterms:modified xsi:type="dcterms:W3CDTF">2017-04-06T08:56:01Z</dcterms:modified>
</cp:coreProperties>
</file>